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</p:sldIdLst>
  <p:sldSz cx="9144000" cy="5715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3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jpeg"/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14.png"/><Relationship Id="rId11" Type="http://schemas.openxmlformats.org/officeDocument/2006/relationships/image" Target="../media/image13.png"/><Relationship Id="rId10" Type="http://schemas.openxmlformats.org/officeDocument/2006/relationships/tags" Target="../tags/tag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jpe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2903220"/>
            <a:ext cx="9144000" cy="2811773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316953" y="2228513"/>
            <a:ext cx="6521450" cy="49974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7000"/>
              </a:lnSpc>
            </a:pPr>
            <a:r>
              <a:rPr sz="3200" b="1" kern="0" spc="0" dirty="0">
                <a:solidFill>
                  <a:srgbClr val="17375E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上海市研究生创新创业</a:t>
            </a:r>
            <a:r>
              <a:rPr sz="3200" b="1" kern="0" spc="-10" dirty="0">
                <a:solidFill>
                  <a:srgbClr val="17375E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能力培养计划</a:t>
            </a:r>
            <a:endParaRPr lang="en-US" altLang="en-US" sz="3200" dirty="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920227" y="0"/>
            <a:ext cx="1223771" cy="1190244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24968" y="120395"/>
            <a:ext cx="1767839" cy="501396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5643928" y="4193858"/>
            <a:ext cx="3211195" cy="1866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8000"/>
              </a:lnSpc>
            </a:pPr>
            <a:r>
              <a:rPr sz="1200" kern="0" spc="4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</a:t>
            </a:r>
            <a:r>
              <a:rPr sz="1200" kern="0" spc="2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200" kern="0" spc="4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Foundation for Graduates</a:t>
            </a:r>
            <a:endParaRPr lang="en-US" alt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30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276" name="picture 27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278" name="textbox 278"/>
            <p:cNvSpPr/>
            <p:nvPr/>
          </p:nvSpPr>
          <p:spPr>
            <a:xfrm>
              <a:off x="-12700" y="-12700"/>
              <a:ext cx="9169400" cy="643255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60"/>
                </a:lnSpc>
                <a:spcBef>
                  <a:spcPts val="0"/>
                </a:spcBef>
                <a:tabLst>
                  <a:tab pos="571500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7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成效</a:t>
              </a:r>
              <a:endParaRPr lang="en-US" altLang="en-US" sz="2100" dirty="0"/>
            </a:p>
          </p:txBody>
        </p:sp>
        <p:sp>
          <p:nvSpPr>
            <p:cNvPr id="280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82" name="textbox 282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  <p:graphicFrame>
        <p:nvGraphicFramePr>
          <p:cNvPr id="2" name="表格 1"/>
          <p:cNvGraphicFramePr/>
          <p:nvPr>
            <p:custDataLst>
              <p:tags r:id="rId2"/>
            </p:custDataLst>
          </p:nvPr>
        </p:nvGraphicFramePr>
        <p:xfrm>
          <a:off x="0" y="860425"/>
          <a:ext cx="9150350" cy="4855210"/>
        </p:xfrm>
        <a:graphic>
          <a:graphicData uri="http://schemas.openxmlformats.org/drawingml/2006/table">
            <a:tbl>
              <a:tblPr/>
              <a:tblGrid>
                <a:gridCol w="795655"/>
                <a:gridCol w="1391920"/>
                <a:gridCol w="1392555"/>
                <a:gridCol w="1391920"/>
                <a:gridCol w="1393825"/>
                <a:gridCol w="1391920"/>
                <a:gridCol w="1392555"/>
              </a:tblGrid>
              <a:tr h="393700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年份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申报人数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入孵人数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结项人数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创业人数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拟立项人数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 b="1" spc="12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资助人数</a:t>
                      </a:r>
                      <a:endParaRPr lang="zh-CN" altLang="en-US" sz="1300" b="1" spc="12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2013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rgbClr val="3D557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226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</a:tr>
              <a:tr h="34353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402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53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53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37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</a:tr>
              <a:tr h="34353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2017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103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53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</a:tr>
              <a:tr h="342900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73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53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</a:tr>
              <a:tr h="34226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535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2023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BEA"/>
                    </a:solidFill>
                  </a:tcPr>
                </a:tc>
              </a:tr>
              <a:tr h="342900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99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81</a:t>
                      </a:r>
                      <a:endParaRPr lang="en-US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4170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2025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100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42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</a:tr>
              <a:tr h="342900"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总计</a:t>
                      </a:r>
                      <a:endParaRPr lang="zh-CN" altLang="en-US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2481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1244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1108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483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324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  <a:tc>
                  <a:txBody>
                    <a:bodyPr/>
                    <a:p>
                      <a:pPr indent="0" algn="ctr" font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spc="60">
                          <a:solidFill>
                            <a:srgbClr val="3D557F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268</a:t>
                      </a:r>
                      <a:endParaRPr lang="en-US" altLang="zh-CN" sz="1100" b="0" spc="60">
                        <a:solidFill>
                          <a:srgbClr val="3D557F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5400" marR="25400" marT="25400" marB="2540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3D557F"/>
                      </a:solidFill>
                      <a:prstDash val="solid"/>
                    </a:lnB>
                    <a:solidFill>
                      <a:srgbClr val="D3DB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picture 2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2549652"/>
            <a:ext cx="9144000" cy="3165338"/>
          </a:xfrm>
          <a:prstGeom prst="rect">
            <a:avLst/>
          </a:prstGeom>
        </p:spPr>
      </p:pic>
      <p:pic>
        <p:nvPicPr>
          <p:cNvPr id="288" name="picture 2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816607" y="2109215"/>
            <a:ext cx="5513832" cy="931164"/>
          </a:xfrm>
          <a:prstGeom prst="rect">
            <a:avLst/>
          </a:prstGeom>
        </p:spPr>
      </p:pic>
      <p:sp>
        <p:nvSpPr>
          <p:cNvPr id="290" name="textbox 290"/>
          <p:cNvSpPr/>
          <p:nvPr/>
        </p:nvSpPr>
        <p:spPr>
          <a:xfrm>
            <a:off x="2596515" y="3855085"/>
            <a:ext cx="4226560" cy="155765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lang="en-US" altLang="en-US" sz="100" dirty="0"/>
          </a:p>
          <a:p>
            <a:pPr marL="13335" algn="l" rtl="0" eaLnBrk="0">
              <a:lnSpc>
                <a:spcPct val="97000"/>
              </a:lnSpc>
            </a:pPr>
            <a:r>
              <a:rPr sz="12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联系我们</a:t>
            </a:r>
            <a:endParaRPr lang="en-US" altLang="en-US" sz="1200" dirty="0"/>
          </a:p>
          <a:p>
            <a:pPr marL="20955" algn="l" rtl="0" eaLnBrk="0">
              <a:lnSpc>
                <a:spcPct val="98000"/>
              </a:lnSpc>
              <a:spcBef>
                <a:spcPts val="755"/>
              </a:spcBef>
            </a:pPr>
            <a:r>
              <a:rPr sz="12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电话：</a:t>
            </a:r>
            <a:r>
              <a:rPr sz="1200" kern="0" spc="2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021-55231818</a:t>
            </a:r>
            <a:endParaRPr lang="en-US" altLang="en-US" sz="1200" dirty="0"/>
          </a:p>
          <a:p>
            <a:pPr marL="22225" algn="l" rtl="0" eaLnBrk="0">
              <a:lnSpc>
                <a:spcPct val="88000"/>
              </a:lnSpc>
              <a:spcBef>
                <a:spcPts val="745"/>
              </a:spcBef>
            </a:pPr>
            <a:r>
              <a:rPr sz="1200" kern="0" spc="-4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邮箱：</a:t>
            </a:r>
            <a:r>
              <a:rPr sz="1200" kern="0" spc="1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kern="0" spc="-4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fund@stefg.org</a:t>
            </a:r>
            <a:endParaRPr lang="en-US" altLang="en-US" sz="1200" dirty="0"/>
          </a:p>
          <a:p>
            <a:pPr marL="12700" algn="l" rtl="0" eaLnBrk="0">
              <a:lnSpc>
                <a:spcPct val="150000"/>
              </a:lnSpc>
              <a:spcBef>
                <a:spcPts val="910"/>
              </a:spcBef>
            </a:pPr>
            <a:r>
              <a:rPr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地址：上海市杨浦区</a:t>
            </a:r>
            <a:r>
              <a:rPr lang="zh-CN"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纪念路</a:t>
            </a:r>
            <a:r>
              <a:rPr lang="en-US" altLang="zh-CN"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</a:t>
            </a:r>
            <a:r>
              <a:rPr lang="zh-CN" altLang="en-US"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号</a:t>
            </a:r>
            <a:r>
              <a:rPr lang="en-US" altLang="zh-CN"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</a:t>
            </a:r>
            <a:r>
              <a:rPr lang="zh-CN" altLang="en-US"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号楼</a:t>
            </a:r>
            <a:r>
              <a:rPr lang="en-US" altLang="zh-CN" sz="12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108</a:t>
            </a:r>
            <a:endParaRPr lang="en-US" altLang="en-US" sz="600" dirty="0"/>
          </a:p>
          <a:p>
            <a:pPr marL="24130" algn="l" rtl="0" eaLnBrk="0">
              <a:lnSpc>
                <a:spcPct val="150000"/>
              </a:lnSpc>
              <a:spcBef>
                <a:spcPts val="5"/>
              </a:spcBef>
            </a:pPr>
            <a:r>
              <a:rPr sz="1200" kern="0" spc="-50" dirty="0">
                <a:solidFill>
                  <a:srgbClr val="D9D9D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网址：</a:t>
            </a:r>
            <a:r>
              <a:rPr sz="1200" kern="0" spc="230" dirty="0">
                <a:solidFill>
                  <a:srgbClr val="D9D9D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kern="0" spc="-50" dirty="0">
                <a:solidFill>
                  <a:srgbClr val="D9D9D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www</a:t>
            </a:r>
            <a:r>
              <a:rPr sz="12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1200" kern="0" spc="-50" dirty="0">
                <a:solidFill>
                  <a:srgbClr val="D9D9D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stefg</a:t>
            </a:r>
            <a:r>
              <a:rPr sz="12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1200" kern="0" spc="-50" dirty="0">
                <a:solidFill>
                  <a:srgbClr val="D9D9D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org</a:t>
            </a:r>
            <a:endParaRPr lang="en-US" altLang="en-US" sz="1200" dirty="0"/>
          </a:p>
        </p:txBody>
      </p:sp>
      <p:pic>
        <p:nvPicPr>
          <p:cNvPr id="292" name="picture 2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495300" y="3753611"/>
            <a:ext cx="1691639" cy="1691639"/>
          </a:xfrm>
          <a:prstGeom prst="rect">
            <a:avLst/>
          </a:prstGeom>
        </p:spPr>
      </p:pic>
      <p:pic>
        <p:nvPicPr>
          <p:cNvPr id="294" name="picture 2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755635" y="1969008"/>
            <a:ext cx="1388364" cy="1388363"/>
          </a:xfrm>
          <a:prstGeom prst="rect">
            <a:avLst/>
          </a:prstGeom>
        </p:spPr>
      </p:pic>
      <p:pic>
        <p:nvPicPr>
          <p:cNvPr id="296" name="picture 2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75260" y="39623"/>
            <a:ext cx="2289048" cy="5379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1202689" y="3604514"/>
          <a:ext cx="6121400" cy="944245"/>
        </p:xfrm>
        <a:graphic>
          <a:graphicData uri="http://schemas.openxmlformats.org/drawingml/2006/table">
            <a:tbl>
              <a:tblPr/>
              <a:tblGrid>
                <a:gridCol w="317500"/>
                <a:gridCol w="4267200"/>
                <a:gridCol w="1536700"/>
              </a:tblGrid>
              <a:tr h="351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090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 marL="0" marR="0" marT="0" marB="0" vert="horz">
                    <a:lnL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 marL="0" marR="0" marT="0" marB="0" vert="horz">
                    <a:lnL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1202689" y="2560573"/>
          <a:ext cx="6121400" cy="944245"/>
        </p:xfrm>
        <a:graphic>
          <a:graphicData uri="http://schemas.openxmlformats.org/drawingml/2006/table">
            <a:tbl>
              <a:tblPr/>
              <a:tblGrid>
                <a:gridCol w="317500"/>
                <a:gridCol w="4267200"/>
                <a:gridCol w="1536700"/>
              </a:tblGrid>
              <a:tr h="3524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819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 marL="0" marR="0" marT="0" marB="0" vert="horz">
                    <a:lnL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 marL="0" marR="0" marT="0" marB="0" vert="horz">
                    <a:lnL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BE0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2"/>
          <p:cNvGrpSpPr/>
          <p:nvPr/>
        </p:nvGrpSpPr>
        <p:grpSpPr>
          <a:xfrm rot="21600000">
            <a:off x="1202689" y="1529334"/>
            <a:ext cx="6121400" cy="933195"/>
            <a:chOff x="0" y="0"/>
            <a:chExt cx="6121400" cy="933195"/>
          </a:xfrm>
        </p:grpSpPr>
        <p:grpSp>
          <p:nvGrpSpPr>
            <p:cNvPr id="4" name="group 4"/>
            <p:cNvGrpSpPr/>
            <p:nvPr/>
          </p:nvGrpSpPr>
          <p:grpSpPr>
            <a:xfrm rot="21600000">
              <a:off x="0" y="0"/>
              <a:ext cx="6121400" cy="933195"/>
              <a:chOff x="0" y="0"/>
              <a:chExt cx="6121400" cy="933195"/>
            </a:xfrm>
          </p:grpSpPr>
          <p:sp>
            <p:nvSpPr>
              <p:cNvPr id="16" name="path"/>
              <p:cNvSpPr/>
              <p:nvPr/>
            </p:nvSpPr>
            <p:spPr>
              <a:xfrm>
                <a:off x="12700" y="339851"/>
                <a:ext cx="6096000" cy="580644"/>
              </a:xfrm>
              <a:custGeom>
                <a:avLst/>
                <a:gdLst/>
                <a:ahLst/>
                <a:cxnLst/>
                <a:rect l="0" t="0" r="0" b="0"/>
                <a:pathLst>
                  <a:path w="9600" h="914">
                    <a:moveTo>
                      <a:pt x="0" y="914"/>
                    </a:moveTo>
                    <a:lnTo>
                      <a:pt x="9600" y="914"/>
                    </a:lnTo>
                    <a:lnTo>
                      <a:pt x="9600" y="0"/>
                    </a:lnTo>
                    <a:lnTo>
                      <a:pt x="0" y="0"/>
                    </a:lnTo>
                    <a:lnTo>
                      <a:pt x="0" y="914"/>
                    </a:lnTo>
                    <a:close/>
                  </a:path>
                </a:pathLst>
              </a:custGeom>
              <a:solidFill>
                <a:srgbClr val="FFFFFF">
                  <a:alpha val="90196"/>
                </a:srgbClr>
              </a:solidFill>
              <a:ln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path"/>
              <p:cNvSpPr/>
              <p:nvPr/>
            </p:nvSpPr>
            <p:spPr>
              <a:xfrm>
                <a:off x="0" y="327151"/>
                <a:ext cx="6121400" cy="606044"/>
              </a:xfrm>
              <a:custGeom>
                <a:avLst/>
                <a:gdLst/>
                <a:ahLst/>
                <a:cxnLst/>
                <a:rect l="0" t="0" r="0" b="0"/>
                <a:pathLst>
                  <a:path w="9640" h="954">
                    <a:moveTo>
                      <a:pt x="20" y="934"/>
                    </a:moveTo>
                    <a:lnTo>
                      <a:pt x="9620" y="934"/>
                    </a:lnTo>
                    <a:lnTo>
                      <a:pt x="9620" y="20"/>
                    </a:lnTo>
                    <a:lnTo>
                      <a:pt x="20" y="20"/>
                    </a:lnTo>
                    <a:lnTo>
                      <a:pt x="20" y="934"/>
                    </a:lnTo>
                    <a:close/>
                  </a:path>
                </a:pathLst>
              </a:custGeom>
              <a:noFill/>
              <a:ln w="25400" cap="flat">
                <a:solidFill>
                  <a:srgbClr val="BBE0E3">
                    <a:alpha val="100000"/>
                  </a:srgbClr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path"/>
              <p:cNvSpPr/>
              <p:nvPr/>
            </p:nvSpPr>
            <p:spPr>
              <a:xfrm>
                <a:off x="317500" y="0"/>
                <a:ext cx="4267200" cy="679703"/>
              </a:xfrm>
              <a:custGeom>
                <a:avLst/>
                <a:gdLst/>
                <a:ahLst/>
                <a:cxnLst/>
                <a:rect l="0" t="0" r="0" b="0"/>
                <a:pathLst>
                  <a:path w="6720" h="1070">
                    <a:moveTo>
                      <a:pt x="0" y="178"/>
                    </a:moveTo>
                    <a:moveTo>
                      <a:pt x="0" y="178"/>
                    </a:moveTo>
                    <a:cubicBezTo>
                      <a:pt x="0" y="79"/>
                      <a:pt x="79" y="0"/>
                      <a:pt x="178" y="0"/>
                    </a:cubicBezTo>
                    <a:lnTo>
                      <a:pt x="6541" y="0"/>
                    </a:lnTo>
                    <a:cubicBezTo>
                      <a:pt x="6640" y="0"/>
                      <a:pt x="6720" y="79"/>
                      <a:pt x="6720" y="178"/>
                    </a:cubicBezTo>
                    <a:lnTo>
                      <a:pt x="6720" y="892"/>
                    </a:lnTo>
                    <a:cubicBezTo>
                      <a:pt x="6720" y="990"/>
                      <a:pt x="6640" y="1070"/>
                      <a:pt x="6541" y="1070"/>
                    </a:cubicBezTo>
                    <a:lnTo>
                      <a:pt x="178" y="1070"/>
                    </a:lnTo>
                    <a:cubicBezTo>
                      <a:pt x="79" y="1070"/>
                      <a:pt x="0" y="990"/>
                      <a:pt x="0" y="892"/>
                    </a:cubicBez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BBE0E3">
                  <a:alpha val="100000"/>
                </a:srgbClr>
              </a:solidFill>
              <a:ln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path"/>
              <p:cNvSpPr/>
              <p:nvPr/>
            </p:nvSpPr>
            <p:spPr>
              <a:xfrm>
                <a:off x="304800" y="113283"/>
                <a:ext cx="4292600" cy="579120"/>
              </a:xfrm>
              <a:custGeom>
                <a:avLst/>
                <a:gdLst/>
                <a:ahLst/>
                <a:cxnLst/>
                <a:rect l="0" t="0" r="0" b="0"/>
                <a:pathLst>
                  <a:path w="6760" h="912">
                    <a:moveTo>
                      <a:pt x="6740" y="0"/>
                    </a:moveTo>
                    <a:lnTo>
                      <a:pt x="6740" y="713"/>
                    </a:lnTo>
                    <a:cubicBezTo>
                      <a:pt x="6740" y="812"/>
                      <a:pt x="6660" y="892"/>
                      <a:pt x="6561" y="892"/>
                    </a:cubicBezTo>
                    <a:lnTo>
                      <a:pt x="198" y="892"/>
                    </a:lnTo>
                    <a:cubicBezTo>
                      <a:pt x="99" y="892"/>
                      <a:pt x="20" y="812"/>
                      <a:pt x="20" y="713"/>
                    </a:cubicBezTo>
                    <a:lnTo>
                      <a:pt x="20" y="0"/>
                    </a:lnTo>
                  </a:path>
                </a:pathLst>
              </a:custGeom>
              <a:noFill/>
              <a:ln w="25400" cap="flat">
                <a:solidFill>
                  <a:srgbClr val="FFFFFF">
                    <a:alpha val="100000"/>
                  </a:srgbClr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4" name="textbox 24"/>
            <p:cNvSpPr/>
            <p:nvPr/>
          </p:nvSpPr>
          <p:spPr>
            <a:xfrm>
              <a:off x="-12700" y="-12700"/>
              <a:ext cx="6146800" cy="98806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39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9000"/>
                </a:lnSpc>
              </a:pPr>
              <a:endParaRPr lang="en-US" altLang="en-US" sz="100" dirty="0"/>
            </a:p>
            <a:p>
              <a:pPr marL="532130" algn="l" rtl="0" eaLnBrk="0">
                <a:lnSpc>
                  <a:spcPct val="97000"/>
                </a:lnSpc>
              </a:pPr>
              <a:r>
                <a:rPr sz="2300" b="1" kern="0" spc="-10" dirty="0">
                  <a:solidFill>
                    <a:srgbClr val="0070C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一、促进创新创业人才的培养</a:t>
              </a:r>
              <a:endParaRPr lang="en-US" altLang="en-US" sz="2300" dirty="0"/>
            </a:p>
          </p:txBody>
        </p:sp>
      </p:grpSp>
      <p:grpSp>
        <p:nvGrpSpPr>
          <p:cNvPr id="6" name="group 6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26" name="picture 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28" name="textbox 28"/>
            <p:cNvSpPr/>
            <p:nvPr/>
          </p:nvSpPr>
          <p:spPr>
            <a:xfrm>
              <a:off x="-12700" y="-12700"/>
              <a:ext cx="9169400" cy="64389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60"/>
                </a:lnSpc>
                <a:spcBef>
                  <a:spcPts val="0"/>
                </a:spcBef>
                <a:tabLst>
                  <a:tab pos="574675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宗旨</a:t>
              </a:r>
              <a:endParaRPr lang="en-US" altLang="en-US" sz="2100" dirty="0"/>
            </a:p>
          </p:txBody>
        </p:sp>
        <p:sp>
          <p:nvSpPr>
            <p:cNvPr id="30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32" name="textbox 32"/>
          <p:cNvSpPr/>
          <p:nvPr/>
        </p:nvSpPr>
        <p:spPr>
          <a:xfrm>
            <a:off x="1520189" y="2573273"/>
            <a:ext cx="4267200" cy="680084"/>
          </a:xfrm>
          <a:prstGeom prst="rect">
            <a:avLst/>
          </a:prstGeom>
          <a:solidFill>
            <a:srgbClr val="BBE0E3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31000"/>
              </a:lnSpc>
            </a:pPr>
            <a:endParaRPr lang="en-US" altLang="en-US" sz="1000" dirty="0"/>
          </a:p>
          <a:p>
            <a:pPr algn="l" rtl="0" eaLnBrk="0">
              <a:lnSpc>
                <a:spcPct val="7000"/>
              </a:lnSpc>
            </a:pPr>
            <a:endParaRPr lang="en-US" altLang="en-US" sz="100" dirty="0"/>
          </a:p>
          <a:p>
            <a:pPr marL="202565" algn="l" rtl="0" eaLnBrk="0">
              <a:lnSpc>
                <a:spcPct val="97000"/>
              </a:lnSpc>
            </a:pPr>
            <a:r>
              <a:rPr sz="2300" b="1" kern="0" spc="0" dirty="0">
                <a:solidFill>
                  <a:srgbClr val="0070C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二、推动高校科研成</a:t>
            </a:r>
            <a:r>
              <a:rPr sz="2300" b="1" kern="0" spc="-10" dirty="0">
                <a:solidFill>
                  <a:srgbClr val="0070C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果的转化</a:t>
            </a:r>
            <a:endParaRPr lang="en-US" altLang="en-US" sz="2300" dirty="0"/>
          </a:p>
        </p:txBody>
      </p:sp>
      <p:sp>
        <p:nvSpPr>
          <p:cNvPr id="34" name="rect"/>
          <p:cNvSpPr/>
          <p:nvPr/>
        </p:nvSpPr>
        <p:spPr>
          <a:xfrm>
            <a:off x="1520189" y="3617214"/>
            <a:ext cx="4267200" cy="678180"/>
          </a:xfrm>
          <a:prstGeom prst="rect">
            <a:avLst/>
          </a:prstGeom>
          <a:solidFill>
            <a:srgbClr val="BBE0E3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6" name="textbox 36"/>
          <p:cNvSpPr/>
          <p:nvPr/>
        </p:nvSpPr>
        <p:spPr>
          <a:xfrm>
            <a:off x="1709650" y="3803542"/>
            <a:ext cx="3526790" cy="3663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7000"/>
              </a:lnSpc>
            </a:pPr>
            <a:r>
              <a:rPr sz="2300" b="1" kern="0" spc="-10" dirty="0">
                <a:solidFill>
                  <a:srgbClr val="0070C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三、创新高校人才培养模式</a:t>
            </a:r>
            <a:endParaRPr lang="en-US" altLang="en-US" sz="2300" dirty="0"/>
          </a:p>
        </p:txBody>
      </p:sp>
      <p:sp>
        <p:nvSpPr>
          <p:cNvPr id="38" name="path"/>
          <p:cNvSpPr/>
          <p:nvPr/>
        </p:nvSpPr>
        <p:spPr>
          <a:xfrm>
            <a:off x="1507489" y="3126994"/>
            <a:ext cx="4292600" cy="138683"/>
          </a:xfrm>
          <a:custGeom>
            <a:avLst/>
            <a:gdLst/>
            <a:ahLst/>
            <a:cxnLst/>
            <a:rect l="0" t="0" r="0" b="0"/>
            <a:pathLst>
              <a:path w="6760" h="218">
                <a:moveTo>
                  <a:pt x="6740" y="20"/>
                </a:moveTo>
                <a:cubicBezTo>
                  <a:pt x="6740" y="118"/>
                  <a:pt x="6660" y="198"/>
                  <a:pt x="6561" y="198"/>
                </a:cubicBezTo>
                <a:lnTo>
                  <a:pt x="198" y="198"/>
                </a:lnTo>
                <a:cubicBezTo>
                  <a:pt x="99" y="198"/>
                  <a:pt x="20" y="118"/>
                  <a:pt x="20" y="20"/>
                </a:cubicBezTo>
              </a:path>
            </a:pathLst>
          </a:custGeom>
          <a:noFill/>
          <a:ln w="25400" cap="flat">
            <a:solidFill>
              <a:srgbClr val="FFFFFF">
                <a:alpha val="100000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0" name="path"/>
          <p:cNvSpPr/>
          <p:nvPr/>
        </p:nvSpPr>
        <p:spPr>
          <a:xfrm>
            <a:off x="1507489" y="1516634"/>
            <a:ext cx="4292600" cy="138683"/>
          </a:xfrm>
          <a:custGeom>
            <a:avLst/>
            <a:gdLst/>
            <a:ahLst/>
            <a:cxnLst/>
            <a:rect l="0" t="0" r="0" b="0"/>
            <a:pathLst>
              <a:path w="6760" h="218">
                <a:moveTo>
                  <a:pt x="20" y="198"/>
                </a:moveTo>
                <a:cubicBezTo>
                  <a:pt x="20" y="99"/>
                  <a:pt x="99" y="20"/>
                  <a:pt x="198" y="20"/>
                </a:cubicBezTo>
                <a:lnTo>
                  <a:pt x="6561" y="20"/>
                </a:lnTo>
                <a:cubicBezTo>
                  <a:pt x="6660" y="20"/>
                  <a:pt x="6740" y="99"/>
                  <a:pt x="6740" y="198"/>
                </a:cubicBezTo>
              </a:path>
            </a:pathLst>
          </a:custGeom>
          <a:noFill/>
          <a:ln w="25400" cap="flat">
            <a:solidFill>
              <a:srgbClr val="FFFFFF">
                <a:alpha val="100000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2" name="textbox 42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4"/>
          <p:cNvSpPr/>
          <p:nvPr/>
        </p:nvSpPr>
        <p:spPr>
          <a:xfrm>
            <a:off x="3912946" y="2543098"/>
            <a:ext cx="785494" cy="6502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79705" algn="l" rtl="0" eaLnBrk="0">
              <a:lnSpc>
                <a:spcPct val="96000"/>
              </a:lnSpc>
            </a:pPr>
            <a:r>
              <a:rPr sz="1800" kern="0" spc="-4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团委</a:t>
            </a:r>
            <a:endParaRPr lang="en-US" altLang="en-US" sz="1800" dirty="0"/>
          </a:p>
          <a:p>
            <a:pPr marL="12700" algn="l" rtl="0" eaLnBrk="0">
              <a:lnSpc>
                <a:spcPct val="97000"/>
              </a:lnSpc>
              <a:spcBef>
                <a:spcPts val="5"/>
              </a:spcBef>
            </a:pPr>
            <a:r>
              <a:rPr sz="12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社团、挑战</a:t>
            </a:r>
            <a:endParaRPr lang="en-US" altLang="en-US" sz="1200" dirty="0"/>
          </a:p>
          <a:p>
            <a:pPr marL="317500" algn="l" rtl="0" eaLnBrk="0">
              <a:lnSpc>
                <a:spcPct val="98000"/>
              </a:lnSpc>
              <a:spcBef>
                <a:spcPts val="30"/>
              </a:spcBef>
            </a:pPr>
            <a:r>
              <a:rPr sz="12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杯</a:t>
            </a:r>
            <a:endParaRPr lang="en-US" altLang="en-US" sz="1200" dirty="0"/>
          </a:p>
        </p:txBody>
      </p:sp>
      <p:sp>
        <p:nvSpPr>
          <p:cNvPr id="46" name="textbox 46"/>
          <p:cNvSpPr/>
          <p:nvPr/>
        </p:nvSpPr>
        <p:spPr>
          <a:xfrm>
            <a:off x="2277291" y="1713662"/>
            <a:ext cx="938530" cy="46672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7000"/>
              </a:lnSpc>
            </a:pPr>
            <a:endParaRPr lang="en-US" altLang="en-US" sz="100" dirty="0"/>
          </a:p>
          <a:p>
            <a:pPr marL="12700" indent="635" algn="l" rtl="0" eaLnBrk="0">
              <a:lnSpc>
                <a:spcPct val="96000"/>
              </a:lnSpc>
            </a:pPr>
            <a:r>
              <a:rPr sz="18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研究生院</a:t>
            </a:r>
            <a:r>
              <a:rPr sz="1800" kern="0" spc="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选修课、大赛</a:t>
            </a:r>
            <a:endParaRPr lang="en-US" altLang="en-US" sz="1200" dirty="0"/>
          </a:p>
        </p:txBody>
      </p:sp>
      <p:grpSp>
        <p:nvGrpSpPr>
          <p:cNvPr id="8" name="group 8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48" name="picture 4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50" name="textbox 50"/>
            <p:cNvSpPr/>
            <p:nvPr/>
          </p:nvSpPr>
          <p:spPr>
            <a:xfrm>
              <a:off x="-12700" y="-12700"/>
              <a:ext cx="9169400" cy="645159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75"/>
                </a:lnSpc>
                <a:spcBef>
                  <a:spcPts val="0"/>
                </a:spcBef>
                <a:tabLst>
                  <a:tab pos="573405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7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背景</a:t>
              </a:r>
              <a:endParaRPr lang="en-US" altLang="en-US" sz="2100" dirty="0"/>
            </a:p>
          </p:txBody>
        </p:sp>
        <p:sp>
          <p:nvSpPr>
            <p:cNvPr id="52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54" name="textbox 54"/>
          <p:cNvSpPr/>
          <p:nvPr/>
        </p:nvSpPr>
        <p:spPr>
          <a:xfrm>
            <a:off x="803859" y="2884728"/>
            <a:ext cx="785494" cy="64960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50800" algn="l" rtl="0" eaLnBrk="0">
              <a:lnSpc>
                <a:spcPct val="96000"/>
              </a:lnSpc>
            </a:pPr>
            <a:r>
              <a:rPr sz="18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教务处</a:t>
            </a:r>
            <a:endParaRPr lang="en-US" altLang="en-US" sz="1800" dirty="0"/>
          </a:p>
          <a:p>
            <a:pPr marL="12700" algn="l" rtl="0" eaLnBrk="0">
              <a:lnSpc>
                <a:spcPct val="97000"/>
              </a:lnSpc>
              <a:spcBef>
                <a:spcPts val="5"/>
              </a:spcBef>
            </a:pPr>
            <a:r>
              <a:rPr sz="12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本科必修学</a:t>
            </a:r>
            <a:endParaRPr lang="en-US" altLang="en-US" sz="1200" dirty="0"/>
          </a:p>
          <a:p>
            <a:pPr marL="316230" algn="l" rtl="0" eaLnBrk="0">
              <a:lnSpc>
                <a:spcPct val="97000"/>
              </a:lnSpc>
              <a:spcBef>
                <a:spcPts val="45"/>
              </a:spcBef>
            </a:pPr>
            <a:r>
              <a:rPr sz="12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</a:t>
            </a:r>
            <a:endParaRPr lang="en-US" altLang="en-US" sz="1200" dirty="0"/>
          </a:p>
        </p:txBody>
      </p:sp>
      <p:grpSp>
        <p:nvGrpSpPr>
          <p:cNvPr id="10" name="group 10"/>
          <p:cNvGrpSpPr/>
          <p:nvPr/>
        </p:nvGrpSpPr>
        <p:grpSpPr>
          <a:xfrm rot="21600000">
            <a:off x="323088" y="841247"/>
            <a:ext cx="6460235" cy="3255264"/>
            <a:chOff x="0" y="0"/>
            <a:chExt cx="6460235" cy="3255264"/>
          </a:xfrm>
        </p:grpSpPr>
        <p:grpSp>
          <p:nvGrpSpPr>
            <p:cNvPr id="12" name="group 12"/>
            <p:cNvGrpSpPr/>
            <p:nvPr/>
          </p:nvGrpSpPr>
          <p:grpSpPr>
            <a:xfrm rot="21600000">
              <a:off x="0" y="0"/>
              <a:ext cx="6460235" cy="3255264"/>
              <a:chOff x="0" y="0"/>
              <a:chExt cx="6460235" cy="3255264"/>
            </a:xfrm>
          </p:grpSpPr>
          <p:sp>
            <p:nvSpPr>
              <p:cNvPr id="56" name="path"/>
              <p:cNvSpPr/>
              <p:nvPr/>
            </p:nvSpPr>
            <p:spPr>
              <a:xfrm>
                <a:off x="1373123" y="0"/>
                <a:ext cx="2078736" cy="2179320"/>
              </a:xfrm>
              <a:custGeom>
                <a:avLst/>
                <a:gdLst/>
                <a:ahLst/>
                <a:cxnLst/>
                <a:rect l="0" t="0" r="0" b="0"/>
                <a:pathLst>
                  <a:path w="3273" h="3432">
                    <a:moveTo>
                      <a:pt x="1640" y="523"/>
                    </a:moveTo>
                    <a:cubicBezTo>
                      <a:pt x="1013" y="523"/>
                      <a:pt x="505" y="1057"/>
                      <a:pt x="505" y="1716"/>
                    </a:cubicBezTo>
                    <a:cubicBezTo>
                      <a:pt x="505" y="2374"/>
                      <a:pt x="1013" y="2908"/>
                      <a:pt x="1640" y="2908"/>
                    </a:cubicBezTo>
                    <a:cubicBezTo>
                      <a:pt x="2266" y="2908"/>
                      <a:pt x="2774" y="2374"/>
                      <a:pt x="2774" y="1716"/>
                    </a:cubicBezTo>
                    <a:cubicBezTo>
                      <a:pt x="2774" y="1057"/>
                      <a:pt x="2266" y="523"/>
                      <a:pt x="1640" y="523"/>
                    </a:cubicBezTo>
                    <a:moveTo>
                      <a:pt x="1434" y="0"/>
                    </a:moveTo>
                    <a:lnTo>
                      <a:pt x="1562" y="189"/>
                    </a:lnTo>
                    <a:lnTo>
                      <a:pt x="1640" y="186"/>
                    </a:lnTo>
                    <a:lnTo>
                      <a:pt x="1717" y="189"/>
                    </a:lnTo>
                    <a:lnTo>
                      <a:pt x="1845" y="0"/>
                    </a:lnTo>
                    <a:lnTo>
                      <a:pt x="1895" y="6"/>
                    </a:lnTo>
                    <a:lnTo>
                      <a:pt x="1948" y="16"/>
                    </a:lnTo>
                    <a:lnTo>
                      <a:pt x="2013" y="238"/>
                    </a:lnTo>
                    <a:lnTo>
                      <a:pt x="2092" y="261"/>
                    </a:lnTo>
                    <a:lnTo>
                      <a:pt x="2126" y="274"/>
                    </a:lnTo>
                    <a:lnTo>
                      <a:pt x="2163" y="288"/>
                    </a:lnTo>
                    <a:lnTo>
                      <a:pt x="2341" y="150"/>
                    </a:lnTo>
                    <a:lnTo>
                      <a:pt x="2388" y="173"/>
                    </a:lnTo>
                    <a:lnTo>
                      <a:pt x="2435" y="199"/>
                    </a:lnTo>
                    <a:lnTo>
                      <a:pt x="2431" y="435"/>
                    </a:lnTo>
                    <a:lnTo>
                      <a:pt x="2494" y="480"/>
                    </a:lnTo>
                    <a:lnTo>
                      <a:pt x="2525" y="507"/>
                    </a:lnTo>
                    <a:lnTo>
                      <a:pt x="2556" y="530"/>
                    </a:lnTo>
                    <a:lnTo>
                      <a:pt x="2768" y="454"/>
                    </a:lnTo>
                    <a:lnTo>
                      <a:pt x="2805" y="494"/>
                    </a:lnTo>
                    <a:lnTo>
                      <a:pt x="2843" y="533"/>
                    </a:lnTo>
                    <a:lnTo>
                      <a:pt x="2771" y="755"/>
                    </a:lnTo>
                    <a:lnTo>
                      <a:pt x="2818" y="818"/>
                    </a:lnTo>
                    <a:lnTo>
                      <a:pt x="2862" y="886"/>
                    </a:lnTo>
                    <a:lnTo>
                      <a:pt x="3083" y="883"/>
                    </a:lnTo>
                    <a:lnTo>
                      <a:pt x="3108" y="929"/>
                    </a:lnTo>
                    <a:lnTo>
                      <a:pt x="3133" y="978"/>
                    </a:lnTo>
                    <a:lnTo>
                      <a:pt x="2999" y="1164"/>
                    </a:lnTo>
                    <a:lnTo>
                      <a:pt x="3024" y="1243"/>
                    </a:lnTo>
                    <a:lnTo>
                      <a:pt x="3036" y="1285"/>
                    </a:lnTo>
                    <a:lnTo>
                      <a:pt x="3045" y="1325"/>
                    </a:lnTo>
                    <a:lnTo>
                      <a:pt x="3257" y="1393"/>
                    </a:lnTo>
                    <a:lnTo>
                      <a:pt x="3273" y="1501"/>
                    </a:lnTo>
                    <a:lnTo>
                      <a:pt x="3092" y="1635"/>
                    </a:lnTo>
                    <a:lnTo>
                      <a:pt x="3095" y="1714"/>
                    </a:lnTo>
                    <a:lnTo>
                      <a:pt x="3092" y="1796"/>
                    </a:lnTo>
                    <a:lnTo>
                      <a:pt x="3273" y="1930"/>
                    </a:lnTo>
                    <a:lnTo>
                      <a:pt x="3267" y="1986"/>
                    </a:lnTo>
                    <a:lnTo>
                      <a:pt x="3257" y="2038"/>
                    </a:lnTo>
                    <a:lnTo>
                      <a:pt x="3045" y="2110"/>
                    </a:lnTo>
                    <a:lnTo>
                      <a:pt x="3024" y="2188"/>
                    </a:lnTo>
                    <a:lnTo>
                      <a:pt x="3011" y="2228"/>
                    </a:lnTo>
                    <a:lnTo>
                      <a:pt x="2999" y="2267"/>
                    </a:lnTo>
                    <a:lnTo>
                      <a:pt x="3133" y="2453"/>
                    </a:lnTo>
                    <a:lnTo>
                      <a:pt x="3108" y="2502"/>
                    </a:lnTo>
                    <a:lnTo>
                      <a:pt x="3083" y="2548"/>
                    </a:lnTo>
                    <a:lnTo>
                      <a:pt x="2862" y="2545"/>
                    </a:lnTo>
                    <a:lnTo>
                      <a:pt x="2818" y="2614"/>
                    </a:lnTo>
                    <a:lnTo>
                      <a:pt x="2796" y="2646"/>
                    </a:lnTo>
                    <a:lnTo>
                      <a:pt x="2771" y="2676"/>
                    </a:lnTo>
                    <a:lnTo>
                      <a:pt x="2843" y="2898"/>
                    </a:lnTo>
                    <a:lnTo>
                      <a:pt x="2805" y="2941"/>
                    </a:lnTo>
                    <a:lnTo>
                      <a:pt x="2768" y="2980"/>
                    </a:lnTo>
                    <a:lnTo>
                      <a:pt x="2556" y="2905"/>
                    </a:lnTo>
                    <a:lnTo>
                      <a:pt x="2494" y="2954"/>
                    </a:lnTo>
                    <a:lnTo>
                      <a:pt x="2431" y="3000"/>
                    </a:lnTo>
                    <a:lnTo>
                      <a:pt x="2435" y="3232"/>
                    </a:lnTo>
                    <a:lnTo>
                      <a:pt x="2388" y="3258"/>
                    </a:lnTo>
                    <a:lnTo>
                      <a:pt x="2341" y="3281"/>
                    </a:lnTo>
                    <a:lnTo>
                      <a:pt x="2163" y="3144"/>
                    </a:lnTo>
                    <a:lnTo>
                      <a:pt x="2092" y="3170"/>
                    </a:lnTo>
                    <a:lnTo>
                      <a:pt x="2051" y="3180"/>
                    </a:lnTo>
                    <a:lnTo>
                      <a:pt x="2013" y="3193"/>
                    </a:lnTo>
                    <a:lnTo>
                      <a:pt x="1948" y="3415"/>
                    </a:lnTo>
                    <a:lnTo>
                      <a:pt x="1845" y="3432"/>
                    </a:lnTo>
                    <a:lnTo>
                      <a:pt x="1717" y="3242"/>
                    </a:lnTo>
                    <a:lnTo>
                      <a:pt x="1640" y="3242"/>
                    </a:lnTo>
                    <a:lnTo>
                      <a:pt x="1562" y="3242"/>
                    </a:lnTo>
                    <a:lnTo>
                      <a:pt x="1434" y="3432"/>
                    </a:lnTo>
                    <a:lnTo>
                      <a:pt x="1381" y="3425"/>
                    </a:lnTo>
                    <a:lnTo>
                      <a:pt x="1328" y="3415"/>
                    </a:lnTo>
                    <a:lnTo>
                      <a:pt x="1262" y="3193"/>
                    </a:lnTo>
                    <a:lnTo>
                      <a:pt x="1187" y="3170"/>
                    </a:lnTo>
                    <a:lnTo>
                      <a:pt x="1150" y="3157"/>
                    </a:lnTo>
                    <a:lnTo>
                      <a:pt x="1116" y="3144"/>
                    </a:lnTo>
                    <a:lnTo>
                      <a:pt x="938" y="3281"/>
                    </a:lnTo>
                    <a:lnTo>
                      <a:pt x="891" y="3258"/>
                    </a:lnTo>
                    <a:lnTo>
                      <a:pt x="845" y="3232"/>
                    </a:lnTo>
                    <a:lnTo>
                      <a:pt x="847" y="3000"/>
                    </a:lnTo>
                    <a:lnTo>
                      <a:pt x="785" y="2954"/>
                    </a:lnTo>
                    <a:lnTo>
                      <a:pt x="754" y="2928"/>
                    </a:lnTo>
                    <a:lnTo>
                      <a:pt x="723" y="2905"/>
                    </a:lnTo>
                    <a:lnTo>
                      <a:pt x="511" y="2980"/>
                    </a:lnTo>
                    <a:lnTo>
                      <a:pt x="473" y="2941"/>
                    </a:lnTo>
                    <a:lnTo>
                      <a:pt x="436" y="2898"/>
                    </a:lnTo>
                    <a:lnTo>
                      <a:pt x="508" y="2676"/>
                    </a:lnTo>
                    <a:lnTo>
                      <a:pt x="461" y="2614"/>
                    </a:lnTo>
                    <a:lnTo>
                      <a:pt x="417" y="2545"/>
                    </a:lnTo>
                    <a:lnTo>
                      <a:pt x="196" y="2548"/>
                    </a:lnTo>
                    <a:lnTo>
                      <a:pt x="171" y="2502"/>
                    </a:lnTo>
                    <a:lnTo>
                      <a:pt x="146" y="2453"/>
                    </a:lnTo>
                    <a:lnTo>
                      <a:pt x="280" y="2267"/>
                    </a:lnTo>
                    <a:lnTo>
                      <a:pt x="255" y="2188"/>
                    </a:lnTo>
                    <a:lnTo>
                      <a:pt x="243" y="2149"/>
                    </a:lnTo>
                    <a:lnTo>
                      <a:pt x="233" y="2110"/>
                    </a:lnTo>
                    <a:lnTo>
                      <a:pt x="18" y="2038"/>
                    </a:lnTo>
                    <a:lnTo>
                      <a:pt x="0" y="1930"/>
                    </a:lnTo>
                    <a:lnTo>
                      <a:pt x="186" y="1796"/>
                    </a:lnTo>
                    <a:lnTo>
                      <a:pt x="183" y="1714"/>
                    </a:lnTo>
                    <a:lnTo>
                      <a:pt x="186" y="1635"/>
                    </a:lnTo>
                    <a:lnTo>
                      <a:pt x="0" y="1501"/>
                    </a:lnTo>
                    <a:lnTo>
                      <a:pt x="9" y="1446"/>
                    </a:lnTo>
                    <a:lnTo>
                      <a:pt x="18" y="1393"/>
                    </a:lnTo>
                    <a:lnTo>
                      <a:pt x="233" y="1325"/>
                    </a:lnTo>
                    <a:lnTo>
                      <a:pt x="255" y="1243"/>
                    </a:lnTo>
                    <a:lnTo>
                      <a:pt x="268" y="1204"/>
                    </a:lnTo>
                    <a:lnTo>
                      <a:pt x="280" y="1164"/>
                    </a:lnTo>
                    <a:lnTo>
                      <a:pt x="146" y="978"/>
                    </a:lnTo>
                    <a:lnTo>
                      <a:pt x="171" y="929"/>
                    </a:lnTo>
                    <a:lnTo>
                      <a:pt x="196" y="883"/>
                    </a:lnTo>
                    <a:lnTo>
                      <a:pt x="417" y="886"/>
                    </a:lnTo>
                    <a:lnTo>
                      <a:pt x="461" y="818"/>
                    </a:lnTo>
                    <a:lnTo>
                      <a:pt x="483" y="785"/>
                    </a:lnTo>
                    <a:lnTo>
                      <a:pt x="508" y="755"/>
                    </a:lnTo>
                    <a:lnTo>
                      <a:pt x="436" y="533"/>
                    </a:lnTo>
                    <a:lnTo>
                      <a:pt x="473" y="494"/>
                    </a:lnTo>
                    <a:lnTo>
                      <a:pt x="511" y="454"/>
                    </a:lnTo>
                    <a:lnTo>
                      <a:pt x="723" y="530"/>
                    </a:lnTo>
                    <a:lnTo>
                      <a:pt x="785" y="480"/>
                    </a:lnTo>
                    <a:lnTo>
                      <a:pt x="847" y="435"/>
                    </a:lnTo>
                    <a:lnTo>
                      <a:pt x="845" y="199"/>
                    </a:lnTo>
                    <a:lnTo>
                      <a:pt x="891" y="173"/>
                    </a:lnTo>
                    <a:lnTo>
                      <a:pt x="938" y="150"/>
                    </a:lnTo>
                    <a:lnTo>
                      <a:pt x="1116" y="288"/>
                    </a:lnTo>
                    <a:lnTo>
                      <a:pt x="1187" y="261"/>
                    </a:lnTo>
                    <a:lnTo>
                      <a:pt x="1225" y="248"/>
                    </a:lnTo>
                    <a:lnTo>
                      <a:pt x="1262" y="238"/>
                    </a:lnTo>
                    <a:lnTo>
                      <a:pt x="1328" y="16"/>
                    </a:lnTo>
                    <a:lnTo>
                      <a:pt x="1434" y="0"/>
                    </a:lnTo>
                    <a:close/>
                  </a:path>
                </a:pathLst>
              </a:custGeom>
              <a:solidFill>
                <a:srgbClr val="FFC400">
                  <a:alpha val="100000"/>
                </a:srgbClr>
              </a:solidFill>
              <a:ln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8" name="path"/>
              <p:cNvSpPr/>
              <p:nvPr/>
            </p:nvSpPr>
            <p:spPr>
              <a:xfrm>
                <a:off x="0" y="1188720"/>
                <a:ext cx="4792979" cy="2066544"/>
              </a:xfrm>
              <a:custGeom>
                <a:avLst/>
                <a:gdLst/>
                <a:ahLst/>
                <a:cxnLst/>
                <a:rect l="0" t="0" r="0" b="0"/>
                <a:pathLst>
                  <a:path w="7547" h="3254">
                    <a:moveTo>
                      <a:pt x="6253" y="542"/>
                    </a:moveTo>
                    <a:cubicBezTo>
                      <a:pt x="5821" y="542"/>
                      <a:pt x="5472" y="907"/>
                      <a:pt x="5472" y="1356"/>
                    </a:cubicBezTo>
                    <a:cubicBezTo>
                      <a:pt x="5472" y="1805"/>
                      <a:pt x="5821" y="2169"/>
                      <a:pt x="6253" y="2169"/>
                    </a:cubicBezTo>
                    <a:cubicBezTo>
                      <a:pt x="6684" y="2169"/>
                      <a:pt x="7034" y="1805"/>
                      <a:pt x="7034" y="1356"/>
                    </a:cubicBezTo>
                    <a:cubicBezTo>
                      <a:pt x="7034" y="907"/>
                      <a:pt x="6684" y="542"/>
                      <a:pt x="6253" y="542"/>
                    </a:cubicBezTo>
                    <a:moveTo>
                      <a:pt x="6165" y="0"/>
                    </a:moveTo>
                    <a:lnTo>
                      <a:pt x="6300" y="272"/>
                    </a:lnTo>
                    <a:lnTo>
                      <a:pt x="6352" y="276"/>
                    </a:lnTo>
                    <a:lnTo>
                      <a:pt x="6401" y="280"/>
                    </a:lnTo>
                    <a:lnTo>
                      <a:pt x="6450" y="288"/>
                    </a:lnTo>
                    <a:lnTo>
                      <a:pt x="6499" y="297"/>
                    </a:lnTo>
                    <a:lnTo>
                      <a:pt x="6694" y="76"/>
                    </a:lnTo>
                    <a:lnTo>
                      <a:pt x="6730" y="89"/>
                    </a:lnTo>
                    <a:lnTo>
                      <a:pt x="6763" y="106"/>
                    </a:lnTo>
                    <a:lnTo>
                      <a:pt x="6832" y="136"/>
                    </a:lnTo>
                    <a:lnTo>
                      <a:pt x="6820" y="437"/>
                    </a:lnTo>
                    <a:lnTo>
                      <a:pt x="6860" y="467"/>
                    </a:lnTo>
                    <a:lnTo>
                      <a:pt x="6901" y="497"/>
                    </a:lnTo>
                    <a:lnTo>
                      <a:pt x="6942" y="531"/>
                    </a:lnTo>
                    <a:lnTo>
                      <a:pt x="6978" y="569"/>
                    </a:lnTo>
                    <a:lnTo>
                      <a:pt x="7243" y="476"/>
                    </a:lnTo>
                    <a:lnTo>
                      <a:pt x="7291" y="544"/>
                    </a:lnTo>
                    <a:lnTo>
                      <a:pt x="7312" y="578"/>
                    </a:lnTo>
                    <a:lnTo>
                      <a:pt x="7340" y="612"/>
                    </a:lnTo>
                    <a:lnTo>
                      <a:pt x="7186" y="854"/>
                    </a:lnTo>
                    <a:lnTo>
                      <a:pt x="7198" y="875"/>
                    </a:lnTo>
                    <a:lnTo>
                      <a:pt x="7210" y="905"/>
                    </a:lnTo>
                    <a:lnTo>
                      <a:pt x="7230" y="952"/>
                    </a:lnTo>
                    <a:lnTo>
                      <a:pt x="7247" y="999"/>
                    </a:lnTo>
                    <a:lnTo>
                      <a:pt x="7263" y="1050"/>
                    </a:lnTo>
                    <a:lnTo>
                      <a:pt x="7527" y="1109"/>
                    </a:lnTo>
                    <a:lnTo>
                      <a:pt x="7539" y="1190"/>
                    </a:lnTo>
                    <a:lnTo>
                      <a:pt x="7547" y="1279"/>
                    </a:lnTo>
                    <a:lnTo>
                      <a:pt x="7308" y="1411"/>
                    </a:lnTo>
                    <a:lnTo>
                      <a:pt x="7304" y="1462"/>
                    </a:lnTo>
                    <a:lnTo>
                      <a:pt x="7300" y="1513"/>
                    </a:lnTo>
                    <a:lnTo>
                      <a:pt x="7291" y="1560"/>
                    </a:lnTo>
                    <a:lnTo>
                      <a:pt x="7279" y="1615"/>
                    </a:lnTo>
                    <a:lnTo>
                      <a:pt x="7478" y="1802"/>
                    </a:lnTo>
                    <a:lnTo>
                      <a:pt x="7450" y="1883"/>
                    </a:lnTo>
                    <a:lnTo>
                      <a:pt x="7413" y="1963"/>
                    </a:lnTo>
                    <a:lnTo>
                      <a:pt x="7149" y="1946"/>
                    </a:lnTo>
                    <a:lnTo>
                      <a:pt x="7121" y="1993"/>
                    </a:lnTo>
                    <a:lnTo>
                      <a:pt x="7092" y="2036"/>
                    </a:lnTo>
                    <a:lnTo>
                      <a:pt x="7064" y="2074"/>
                    </a:lnTo>
                    <a:lnTo>
                      <a:pt x="7031" y="2112"/>
                    </a:lnTo>
                    <a:lnTo>
                      <a:pt x="7108" y="2376"/>
                    </a:lnTo>
                    <a:lnTo>
                      <a:pt x="7044" y="2435"/>
                    </a:lnTo>
                    <a:lnTo>
                      <a:pt x="7011" y="2461"/>
                    </a:lnTo>
                    <a:lnTo>
                      <a:pt x="6974" y="2486"/>
                    </a:lnTo>
                    <a:lnTo>
                      <a:pt x="6751" y="2338"/>
                    </a:lnTo>
                    <a:lnTo>
                      <a:pt x="6710" y="2359"/>
                    </a:lnTo>
                    <a:lnTo>
                      <a:pt x="6665" y="2380"/>
                    </a:lnTo>
                    <a:lnTo>
                      <a:pt x="6621" y="2397"/>
                    </a:lnTo>
                    <a:lnTo>
                      <a:pt x="6572" y="2414"/>
                    </a:lnTo>
                    <a:lnTo>
                      <a:pt x="6511" y="2690"/>
                    </a:lnTo>
                    <a:lnTo>
                      <a:pt x="6430" y="2703"/>
                    </a:lnTo>
                    <a:lnTo>
                      <a:pt x="6348" y="2712"/>
                    </a:lnTo>
                    <a:lnTo>
                      <a:pt x="6226" y="2461"/>
                    </a:lnTo>
                    <a:lnTo>
                      <a:pt x="6177" y="2461"/>
                    </a:lnTo>
                    <a:lnTo>
                      <a:pt x="6129" y="2452"/>
                    </a:lnTo>
                    <a:lnTo>
                      <a:pt x="6076" y="2448"/>
                    </a:lnTo>
                    <a:lnTo>
                      <a:pt x="6031" y="2435"/>
                    </a:lnTo>
                    <a:lnTo>
                      <a:pt x="5848" y="2644"/>
                    </a:lnTo>
                    <a:lnTo>
                      <a:pt x="5807" y="2631"/>
                    </a:lnTo>
                    <a:lnTo>
                      <a:pt x="5771" y="2618"/>
                    </a:lnTo>
                    <a:lnTo>
                      <a:pt x="5694" y="2584"/>
                    </a:lnTo>
                    <a:lnTo>
                      <a:pt x="5706" y="2295"/>
                    </a:lnTo>
                    <a:lnTo>
                      <a:pt x="5665" y="2265"/>
                    </a:lnTo>
                    <a:lnTo>
                      <a:pt x="5625" y="2236"/>
                    </a:lnTo>
                    <a:lnTo>
                      <a:pt x="5588" y="2206"/>
                    </a:lnTo>
                    <a:lnTo>
                      <a:pt x="5552" y="2172"/>
                    </a:lnTo>
                    <a:lnTo>
                      <a:pt x="5279" y="2257"/>
                    </a:lnTo>
                    <a:lnTo>
                      <a:pt x="5230" y="2197"/>
                    </a:lnTo>
                    <a:lnTo>
                      <a:pt x="5186" y="2133"/>
                    </a:lnTo>
                    <a:lnTo>
                      <a:pt x="5340" y="1883"/>
                    </a:lnTo>
                    <a:lnTo>
                      <a:pt x="5320" y="1836"/>
                    </a:lnTo>
                    <a:lnTo>
                      <a:pt x="5295" y="1789"/>
                    </a:lnTo>
                    <a:lnTo>
                      <a:pt x="5275" y="1742"/>
                    </a:lnTo>
                    <a:lnTo>
                      <a:pt x="5259" y="1691"/>
                    </a:lnTo>
                    <a:lnTo>
                      <a:pt x="4982" y="1628"/>
                    </a:lnTo>
                    <a:lnTo>
                      <a:pt x="4970" y="1547"/>
                    </a:lnTo>
                    <a:lnTo>
                      <a:pt x="4958" y="1470"/>
                    </a:lnTo>
                    <a:lnTo>
                      <a:pt x="5214" y="1334"/>
                    </a:lnTo>
                    <a:lnTo>
                      <a:pt x="5218" y="1279"/>
                    </a:lnTo>
                    <a:lnTo>
                      <a:pt x="5222" y="1224"/>
                    </a:lnTo>
                    <a:lnTo>
                      <a:pt x="5230" y="1173"/>
                    </a:lnTo>
                    <a:lnTo>
                      <a:pt x="5238" y="1122"/>
                    </a:lnTo>
                    <a:lnTo>
                      <a:pt x="5027" y="914"/>
                    </a:lnTo>
                    <a:lnTo>
                      <a:pt x="5052" y="841"/>
                    </a:lnTo>
                    <a:lnTo>
                      <a:pt x="5080" y="773"/>
                    </a:lnTo>
                    <a:lnTo>
                      <a:pt x="5372" y="786"/>
                    </a:lnTo>
                    <a:lnTo>
                      <a:pt x="5401" y="743"/>
                    </a:lnTo>
                    <a:lnTo>
                      <a:pt x="5434" y="701"/>
                    </a:lnTo>
                    <a:lnTo>
                      <a:pt x="5462" y="658"/>
                    </a:lnTo>
                    <a:lnTo>
                      <a:pt x="5498" y="620"/>
                    </a:lnTo>
                    <a:lnTo>
                      <a:pt x="5409" y="322"/>
                    </a:lnTo>
                    <a:lnTo>
                      <a:pt x="5462" y="276"/>
                    </a:lnTo>
                    <a:lnTo>
                      <a:pt x="5519" y="233"/>
                    </a:lnTo>
                    <a:lnTo>
                      <a:pt x="5771" y="399"/>
                    </a:lnTo>
                    <a:lnTo>
                      <a:pt x="5816" y="374"/>
                    </a:lnTo>
                    <a:lnTo>
                      <a:pt x="5860" y="352"/>
                    </a:lnTo>
                    <a:lnTo>
                      <a:pt x="5909" y="335"/>
                    </a:lnTo>
                    <a:lnTo>
                      <a:pt x="5958" y="318"/>
                    </a:lnTo>
                    <a:lnTo>
                      <a:pt x="6019" y="17"/>
                    </a:lnTo>
                    <a:lnTo>
                      <a:pt x="6056" y="12"/>
                    </a:lnTo>
                    <a:lnTo>
                      <a:pt x="6092" y="4"/>
                    </a:lnTo>
                    <a:lnTo>
                      <a:pt x="6165" y="0"/>
                    </a:lnTo>
                    <a:close/>
                  </a:path>
                  <a:path w="7547" h="3254">
                    <a:moveTo>
                      <a:pt x="1427" y="764"/>
                    </a:moveTo>
                    <a:cubicBezTo>
                      <a:pt x="903" y="764"/>
                      <a:pt x="478" y="1208"/>
                      <a:pt x="478" y="1756"/>
                    </a:cubicBezTo>
                    <a:cubicBezTo>
                      <a:pt x="478" y="2303"/>
                      <a:pt x="903" y="2747"/>
                      <a:pt x="1427" y="2747"/>
                    </a:cubicBezTo>
                    <a:cubicBezTo>
                      <a:pt x="1951" y="2747"/>
                      <a:pt x="2376" y="2303"/>
                      <a:pt x="2376" y="1756"/>
                    </a:cubicBezTo>
                    <a:cubicBezTo>
                      <a:pt x="2376" y="1208"/>
                      <a:pt x="1951" y="764"/>
                      <a:pt x="1427" y="764"/>
                    </a:cubicBezTo>
                    <a:moveTo>
                      <a:pt x="1510" y="261"/>
                    </a:moveTo>
                    <a:lnTo>
                      <a:pt x="1567" y="265"/>
                    </a:lnTo>
                    <a:lnTo>
                      <a:pt x="1623" y="272"/>
                    </a:lnTo>
                    <a:lnTo>
                      <a:pt x="1694" y="512"/>
                    </a:lnTo>
                    <a:lnTo>
                      <a:pt x="1736" y="524"/>
                    </a:lnTo>
                    <a:lnTo>
                      <a:pt x="1779" y="538"/>
                    </a:lnTo>
                    <a:lnTo>
                      <a:pt x="1821" y="549"/>
                    </a:lnTo>
                    <a:lnTo>
                      <a:pt x="1864" y="568"/>
                    </a:lnTo>
                    <a:lnTo>
                      <a:pt x="2048" y="405"/>
                    </a:lnTo>
                    <a:lnTo>
                      <a:pt x="2097" y="431"/>
                    </a:lnTo>
                    <a:lnTo>
                      <a:pt x="2147" y="461"/>
                    </a:lnTo>
                    <a:lnTo>
                      <a:pt x="2118" y="712"/>
                    </a:lnTo>
                    <a:lnTo>
                      <a:pt x="2161" y="742"/>
                    </a:lnTo>
                    <a:lnTo>
                      <a:pt x="2196" y="771"/>
                    </a:lnTo>
                    <a:lnTo>
                      <a:pt x="2228" y="801"/>
                    </a:lnTo>
                    <a:lnTo>
                      <a:pt x="2263" y="834"/>
                    </a:lnTo>
                    <a:lnTo>
                      <a:pt x="2493" y="756"/>
                    </a:lnTo>
                    <a:lnTo>
                      <a:pt x="2529" y="801"/>
                    </a:lnTo>
                    <a:lnTo>
                      <a:pt x="2564" y="845"/>
                    </a:lnTo>
                    <a:lnTo>
                      <a:pt x="2447" y="1070"/>
                    </a:lnTo>
                    <a:lnTo>
                      <a:pt x="2493" y="1152"/>
                    </a:lnTo>
                    <a:lnTo>
                      <a:pt x="2511" y="1192"/>
                    </a:lnTo>
                    <a:lnTo>
                      <a:pt x="2532" y="1237"/>
                    </a:lnTo>
                    <a:lnTo>
                      <a:pt x="2780" y="1259"/>
                    </a:lnTo>
                    <a:lnTo>
                      <a:pt x="2798" y="1314"/>
                    </a:lnTo>
                    <a:lnTo>
                      <a:pt x="2812" y="1370"/>
                    </a:lnTo>
                    <a:lnTo>
                      <a:pt x="2617" y="1529"/>
                    </a:lnTo>
                    <a:lnTo>
                      <a:pt x="2625" y="1577"/>
                    </a:lnTo>
                    <a:lnTo>
                      <a:pt x="2631" y="1621"/>
                    </a:lnTo>
                    <a:lnTo>
                      <a:pt x="2635" y="1673"/>
                    </a:lnTo>
                    <a:lnTo>
                      <a:pt x="2635" y="1721"/>
                    </a:lnTo>
                    <a:lnTo>
                      <a:pt x="2858" y="1839"/>
                    </a:lnTo>
                    <a:lnTo>
                      <a:pt x="2854" y="1894"/>
                    </a:lnTo>
                    <a:lnTo>
                      <a:pt x="2847" y="1950"/>
                    </a:lnTo>
                    <a:lnTo>
                      <a:pt x="2607" y="2024"/>
                    </a:lnTo>
                    <a:lnTo>
                      <a:pt x="2596" y="2072"/>
                    </a:lnTo>
                    <a:lnTo>
                      <a:pt x="2582" y="2116"/>
                    </a:lnTo>
                    <a:lnTo>
                      <a:pt x="2568" y="2160"/>
                    </a:lnTo>
                    <a:lnTo>
                      <a:pt x="2554" y="2205"/>
                    </a:lnTo>
                    <a:lnTo>
                      <a:pt x="2720" y="2412"/>
                    </a:lnTo>
                    <a:lnTo>
                      <a:pt x="2695" y="2460"/>
                    </a:lnTo>
                    <a:lnTo>
                      <a:pt x="2674" y="2504"/>
                    </a:lnTo>
                    <a:lnTo>
                      <a:pt x="2416" y="2474"/>
                    </a:lnTo>
                    <a:lnTo>
                      <a:pt x="2391" y="2511"/>
                    </a:lnTo>
                    <a:lnTo>
                      <a:pt x="2363" y="2552"/>
                    </a:lnTo>
                    <a:lnTo>
                      <a:pt x="2331" y="2585"/>
                    </a:lnTo>
                    <a:lnTo>
                      <a:pt x="2302" y="2622"/>
                    </a:lnTo>
                    <a:lnTo>
                      <a:pt x="2380" y="2881"/>
                    </a:lnTo>
                    <a:lnTo>
                      <a:pt x="2341" y="2914"/>
                    </a:lnTo>
                    <a:lnTo>
                      <a:pt x="2302" y="2944"/>
                    </a:lnTo>
                    <a:lnTo>
                      <a:pt x="2076" y="2814"/>
                    </a:lnTo>
                    <a:lnTo>
                      <a:pt x="1998" y="2862"/>
                    </a:lnTo>
                    <a:lnTo>
                      <a:pt x="1956" y="2885"/>
                    </a:lnTo>
                    <a:lnTo>
                      <a:pt x="1917" y="2907"/>
                    </a:lnTo>
                    <a:lnTo>
                      <a:pt x="1892" y="3176"/>
                    </a:lnTo>
                    <a:lnTo>
                      <a:pt x="1846" y="3195"/>
                    </a:lnTo>
                    <a:lnTo>
                      <a:pt x="1800" y="3206"/>
                    </a:lnTo>
                    <a:lnTo>
                      <a:pt x="1634" y="2992"/>
                    </a:lnTo>
                    <a:lnTo>
                      <a:pt x="1591" y="2999"/>
                    </a:lnTo>
                    <a:lnTo>
                      <a:pt x="1545" y="3006"/>
                    </a:lnTo>
                    <a:lnTo>
                      <a:pt x="1503" y="3010"/>
                    </a:lnTo>
                    <a:lnTo>
                      <a:pt x="1457" y="3010"/>
                    </a:lnTo>
                    <a:lnTo>
                      <a:pt x="1337" y="3254"/>
                    </a:lnTo>
                    <a:lnTo>
                      <a:pt x="1287" y="3250"/>
                    </a:lnTo>
                    <a:lnTo>
                      <a:pt x="1241" y="3243"/>
                    </a:lnTo>
                    <a:lnTo>
                      <a:pt x="1163" y="2981"/>
                    </a:lnTo>
                    <a:lnTo>
                      <a:pt x="1121" y="2969"/>
                    </a:lnTo>
                    <a:lnTo>
                      <a:pt x="1075" y="2958"/>
                    </a:lnTo>
                    <a:lnTo>
                      <a:pt x="1032" y="2944"/>
                    </a:lnTo>
                    <a:lnTo>
                      <a:pt x="990" y="2925"/>
                    </a:lnTo>
                    <a:lnTo>
                      <a:pt x="795" y="3103"/>
                    </a:lnTo>
                    <a:lnTo>
                      <a:pt x="749" y="3080"/>
                    </a:lnTo>
                    <a:lnTo>
                      <a:pt x="703" y="3051"/>
                    </a:lnTo>
                    <a:lnTo>
                      <a:pt x="732" y="2785"/>
                    </a:lnTo>
                    <a:lnTo>
                      <a:pt x="696" y="2755"/>
                    </a:lnTo>
                    <a:lnTo>
                      <a:pt x="661" y="2726"/>
                    </a:lnTo>
                    <a:lnTo>
                      <a:pt x="626" y="2692"/>
                    </a:lnTo>
                    <a:lnTo>
                      <a:pt x="594" y="2663"/>
                    </a:lnTo>
                    <a:lnTo>
                      <a:pt x="350" y="2744"/>
                    </a:lnTo>
                    <a:lnTo>
                      <a:pt x="318" y="2703"/>
                    </a:lnTo>
                    <a:lnTo>
                      <a:pt x="286" y="2659"/>
                    </a:lnTo>
                    <a:lnTo>
                      <a:pt x="410" y="2426"/>
                    </a:lnTo>
                    <a:lnTo>
                      <a:pt x="364" y="2341"/>
                    </a:lnTo>
                    <a:lnTo>
                      <a:pt x="343" y="2301"/>
                    </a:lnTo>
                    <a:lnTo>
                      <a:pt x="325" y="2256"/>
                    </a:lnTo>
                    <a:lnTo>
                      <a:pt x="70" y="2234"/>
                    </a:lnTo>
                    <a:lnTo>
                      <a:pt x="56" y="2186"/>
                    </a:lnTo>
                    <a:lnTo>
                      <a:pt x="42" y="2134"/>
                    </a:lnTo>
                    <a:lnTo>
                      <a:pt x="237" y="1965"/>
                    </a:lnTo>
                    <a:lnTo>
                      <a:pt x="229" y="1920"/>
                    </a:lnTo>
                    <a:lnTo>
                      <a:pt x="226" y="1872"/>
                    </a:lnTo>
                    <a:lnTo>
                      <a:pt x="222" y="1824"/>
                    </a:lnTo>
                    <a:lnTo>
                      <a:pt x="219" y="1776"/>
                    </a:lnTo>
                    <a:lnTo>
                      <a:pt x="0" y="1658"/>
                    </a:lnTo>
                    <a:lnTo>
                      <a:pt x="3" y="1599"/>
                    </a:lnTo>
                    <a:lnTo>
                      <a:pt x="10" y="1547"/>
                    </a:lnTo>
                    <a:lnTo>
                      <a:pt x="247" y="1473"/>
                    </a:lnTo>
                    <a:lnTo>
                      <a:pt x="258" y="1429"/>
                    </a:lnTo>
                    <a:lnTo>
                      <a:pt x="275" y="1381"/>
                    </a:lnTo>
                    <a:lnTo>
                      <a:pt x="290" y="1336"/>
                    </a:lnTo>
                    <a:lnTo>
                      <a:pt x="304" y="1288"/>
                    </a:lnTo>
                    <a:lnTo>
                      <a:pt x="145" y="1093"/>
                    </a:lnTo>
                    <a:lnTo>
                      <a:pt x="169" y="1045"/>
                    </a:lnTo>
                    <a:lnTo>
                      <a:pt x="194" y="996"/>
                    </a:lnTo>
                    <a:lnTo>
                      <a:pt x="442" y="1022"/>
                    </a:lnTo>
                    <a:lnTo>
                      <a:pt x="466" y="985"/>
                    </a:lnTo>
                    <a:lnTo>
                      <a:pt x="495" y="948"/>
                    </a:lnTo>
                    <a:lnTo>
                      <a:pt x="523" y="908"/>
                    </a:lnTo>
                    <a:lnTo>
                      <a:pt x="555" y="875"/>
                    </a:lnTo>
                    <a:lnTo>
                      <a:pt x="481" y="634"/>
                    </a:lnTo>
                    <a:lnTo>
                      <a:pt x="523" y="597"/>
                    </a:lnTo>
                    <a:lnTo>
                      <a:pt x="566" y="557"/>
                    </a:lnTo>
                    <a:lnTo>
                      <a:pt x="781" y="682"/>
                    </a:lnTo>
                    <a:lnTo>
                      <a:pt x="859" y="634"/>
                    </a:lnTo>
                    <a:lnTo>
                      <a:pt x="902" y="612"/>
                    </a:lnTo>
                    <a:lnTo>
                      <a:pt x="940" y="594"/>
                    </a:lnTo>
                    <a:lnTo>
                      <a:pt x="962" y="339"/>
                    </a:lnTo>
                    <a:lnTo>
                      <a:pt x="1015" y="320"/>
                    </a:lnTo>
                    <a:lnTo>
                      <a:pt x="1068" y="306"/>
                    </a:lnTo>
                    <a:lnTo>
                      <a:pt x="1220" y="501"/>
                    </a:lnTo>
                    <a:lnTo>
                      <a:pt x="1266" y="494"/>
                    </a:lnTo>
                    <a:lnTo>
                      <a:pt x="1312" y="490"/>
                    </a:lnTo>
                    <a:lnTo>
                      <a:pt x="1354" y="487"/>
                    </a:lnTo>
                    <a:lnTo>
                      <a:pt x="1400" y="483"/>
                    </a:lnTo>
                    <a:lnTo>
                      <a:pt x="1510" y="261"/>
                    </a:lnTo>
                    <a:close/>
                  </a:path>
                </a:pathLst>
              </a:custGeom>
              <a:solidFill>
                <a:srgbClr val="005DA2">
                  <a:alpha val="100000"/>
                </a:srgbClr>
              </a:solidFill>
              <a:ln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0" name="path"/>
              <p:cNvSpPr/>
              <p:nvPr/>
            </p:nvSpPr>
            <p:spPr>
              <a:xfrm>
                <a:off x="4474464" y="68580"/>
                <a:ext cx="1985771" cy="2081783"/>
              </a:xfrm>
              <a:custGeom>
                <a:avLst/>
                <a:gdLst/>
                <a:ahLst/>
                <a:cxnLst/>
                <a:rect l="0" t="0" r="0" b="0"/>
                <a:pathLst>
                  <a:path w="3127" h="3278">
                    <a:moveTo>
                      <a:pt x="1563" y="656"/>
                    </a:moveTo>
                    <a:cubicBezTo>
                      <a:pt x="1042" y="656"/>
                      <a:pt x="620" y="1096"/>
                      <a:pt x="620" y="1639"/>
                    </a:cubicBezTo>
                    <a:cubicBezTo>
                      <a:pt x="620" y="2181"/>
                      <a:pt x="1042" y="2622"/>
                      <a:pt x="1563" y="2622"/>
                    </a:cubicBezTo>
                    <a:cubicBezTo>
                      <a:pt x="2084" y="2622"/>
                      <a:pt x="2506" y="2181"/>
                      <a:pt x="2506" y="1639"/>
                    </a:cubicBezTo>
                    <a:cubicBezTo>
                      <a:pt x="2506" y="1096"/>
                      <a:pt x="2084" y="656"/>
                      <a:pt x="1563" y="656"/>
                    </a:cubicBezTo>
                    <a:moveTo>
                      <a:pt x="1457" y="0"/>
                    </a:moveTo>
                    <a:lnTo>
                      <a:pt x="1620" y="328"/>
                    </a:lnTo>
                    <a:lnTo>
                      <a:pt x="1683" y="333"/>
                    </a:lnTo>
                    <a:lnTo>
                      <a:pt x="1742" y="339"/>
                    </a:lnTo>
                    <a:lnTo>
                      <a:pt x="1801" y="349"/>
                    </a:lnTo>
                    <a:lnTo>
                      <a:pt x="1860" y="359"/>
                    </a:lnTo>
                    <a:lnTo>
                      <a:pt x="2096" y="92"/>
                    </a:lnTo>
                    <a:lnTo>
                      <a:pt x="2140" y="107"/>
                    </a:lnTo>
                    <a:lnTo>
                      <a:pt x="2179" y="128"/>
                    </a:lnTo>
                    <a:lnTo>
                      <a:pt x="2263" y="164"/>
                    </a:lnTo>
                    <a:lnTo>
                      <a:pt x="2248" y="529"/>
                    </a:lnTo>
                    <a:lnTo>
                      <a:pt x="2297" y="565"/>
                    </a:lnTo>
                    <a:lnTo>
                      <a:pt x="2346" y="601"/>
                    </a:lnTo>
                    <a:lnTo>
                      <a:pt x="2395" y="642"/>
                    </a:lnTo>
                    <a:lnTo>
                      <a:pt x="2440" y="688"/>
                    </a:lnTo>
                    <a:lnTo>
                      <a:pt x="2759" y="575"/>
                    </a:lnTo>
                    <a:lnTo>
                      <a:pt x="2817" y="657"/>
                    </a:lnTo>
                    <a:lnTo>
                      <a:pt x="2842" y="698"/>
                    </a:lnTo>
                    <a:lnTo>
                      <a:pt x="2876" y="740"/>
                    </a:lnTo>
                    <a:lnTo>
                      <a:pt x="2690" y="1032"/>
                    </a:lnTo>
                    <a:lnTo>
                      <a:pt x="2705" y="1058"/>
                    </a:lnTo>
                    <a:lnTo>
                      <a:pt x="2719" y="1094"/>
                    </a:lnTo>
                    <a:lnTo>
                      <a:pt x="2744" y="1150"/>
                    </a:lnTo>
                    <a:lnTo>
                      <a:pt x="2764" y="1207"/>
                    </a:lnTo>
                    <a:lnTo>
                      <a:pt x="2783" y="1269"/>
                    </a:lnTo>
                    <a:lnTo>
                      <a:pt x="3102" y="1341"/>
                    </a:lnTo>
                    <a:lnTo>
                      <a:pt x="3117" y="1438"/>
                    </a:lnTo>
                    <a:lnTo>
                      <a:pt x="3127" y="1546"/>
                    </a:lnTo>
                    <a:lnTo>
                      <a:pt x="2837" y="1705"/>
                    </a:lnTo>
                    <a:lnTo>
                      <a:pt x="2832" y="1767"/>
                    </a:lnTo>
                    <a:lnTo>
                      <a:pt x="2827" y="1829"/>
                    </a:lnTo>
                    <a:lnTo>
                      <a:pt x="2817" y="1885"/>
                    </a:lnTo>
                    <a:lnTo>
                      <a:pt x="2803" y="1952"/>
                    </a:lnTo>
                    <a:lnTo>
                      <a:pt x="3043" y="2178"/>
                    </a:lnTo>
                    <a:lnTo>
                      <a:pt x="3009" y="2276"/>
                    </a:lnTo>
                    <a:lnTo>
                      <a:pt x="2965" y="2373"/>
                    </a:lnTo>
                    <a:lnTo>
                      <a:pt x="2645" y="2353"/>
                    </a:lnTo>
                    <a:lnTo>
                      <a:pt x="2611" y="2410"/>
                    </a:lnTo>
                    <a:lnTo>
                      <a:pt x="2577" y="2461"/>
                    </a:lnTo>
                    <a:lnTo>
                      <a:pt x="2542" y="2507"/>
                    </a:lnTo>
                    <a:lnTo>
                      <a:pt x="2503" y="2553"/>
                    </a:lnTo>
                    <a:lnTo>
                      <a:pt x="2597" y="2872"/>
                    </a:lnTo>
                    <a:lnTo>
                      <a:pt x="2518" y="2944"/>
                    </a:lnTo>
                    <a:lnTo>
                      <a:pt x="2479" y="2975"/>
                    </a:lnTo>
                    <a:lnTo>
                      <a:pt x="2435" y="3005"/>
                    </a:lnTo>
                    <a:lnTo>
                      <a:pt x="2165" y="2826"/>
                    </a:lnTo>
                    <a:lnTo>
                      <a:pt x="2115" y="2851"/>
                    </a:lnTo>
                    <a:lnTo>
                      <a:pt x="2061" y="2877"/>
                    </a:lnTo>
                    <a:lnTo>
                      <a:pt x="2007" y="2898"/>
                    </a:lnTo>
                    <a:lnTo>
                      <a:pt x="1949" y="2918"/>
                    </a:lnTo>
                    <a:lnTo>
                      <a:pt x="1875" y="3252"/>
                    </a:lnTo>
                    <a:lnTo>
                      <a:pt x="1777" y="3268"/>
                    </a:lnTo>
                    <a:lnTo>
                      <a:pt x="1679" y="3278"/>
                    </a:lnTo>
                    <a:lnTo>
                      <a:pt x="1531" y="2975"/>
                    </a:lnTo>
                    <a:lnTo>
                      <a:pt x="1472" y="2975"/>
                    </a:lnTo>
                    <a:lnTo>
                      <a:pt x="1413" y="2964"/>
                    </a:lnTo>
                    <a:lnTo>
                      <a:pt x="1350" y="2959"/>
                    </a:lnTo>
                    <a:lnTo>
                      <a:pt x="1295" y="2944"/>
                    </a:lnTo>
                    <a:lnTo>
                      <a:pt x="1075" y="3196"/>
                    </a:lnTo>
                    <a:lnTo>
                      <a:pt x="1025" y="3180"/>
                    </a:lnTo>
                    <a:lnTo>
                      <a:pt x="981" y="3165"/>
                    </a:lnTo>
                    <a:lnTo>
                      <a:pt x="888" y="3124"/>
                    </a:lnTo>
                    <a:lnTo>
                      <a:pt x="903" y="2774"/>
                    </a:lnTo>
                    <a:lnTo>
                      <a:pt x="854" y="2738"/>
                    </a:lnTo>
                    <a:lnTo>
                      <a:pt x="805" y="2702"/>
                    </a:lnTo>
                    <a:lnTo>
                      <a:pt x="760" y="2666"/>
                    </a:lnTo>
                    <a:lnTo>
                      <a:pt x="716" y="2625"/>
                    </a:lnTo>
                    <a:lnTo>
                      <a:pt x="387" y="2728"/>
                    </a:lnTo>
                    <a:lnTo>
                      <a:pt x="329" y="2656"/>
                    </a:lnTo>
                    <a:lnTo>
                      <a:pt x="275" y="2579"/>
                    </a:lnTo>
                    <a:lnTo>
                      <a:pt x="461" y="2276"/>
                    </a:lnTo>
                    <a:lnTo>
                      <a:pt x="437" y="2219"/>
                    </a:lnTo>
                    <a:lnTo>
                      <a:pt x="407" y="2163"/>
                    </a:lnTo>
                    <a:lnTo>
                      <a:pt x="382" y="2106"/>
                    </a:lnTo>
                    <a:lnTo>
                      <a:pt x="363" y="2045"/>
                    </a:lnTo>
                    <a:lnTo>
                      <a:pt x="29" y="1967"/>
                    </a:lnTo>
                    <a:lnTo>
                      <a:pt x="14" y="1870"/>
                    </a:lnTo>
                    <a:lnTo>
                      <a:pt x="0" y="1777"/>
                    </a:lnTo>
                    <a:lnTo>
                      <a:pt x="309" y="1613"/>
                    </a:lnTo>
                    <a:lnTo>
                      <a:pt x="314" y="1546"/>
                    </a:lnTo>
                    <a:lnTo>
                      <a:pt x="319" y="1480"/>
                    </a:lnTo>
                    <a:lnTo>
                      <a:pt x="329" y="1418"/>
                    </a:lnTo>
                    <a:lnTo>
                      <a:pt x="338" y="1356"/>
                    </a:lnTo>
                    <a:lnTo>
                      <a:pt x="83" y="1104"/>
                    </a:lnTo>
                    <a:lnTo>
                      <a:pt x="112" y="1017"/>
                    </a:lnTo>
                    <a:lnTo>
                      <a:pt x="147" y="935"/>
                    </a:lnTo>
                    <a:lnTo>
                      <a:pt x="500" y="950"/>
                    </a:lnTo>
                    <a:lnTo>
                      <a:pt x="535" y="899"/>
                    </a:lnTo>
                    <a:lnTo>
                      <a:pt x="574" y="847"/>
                    </a:lnTo>
                    <a:lnTo>
                      <a:pt x="608" y="796"/>
                    </a:lnTo>
                    <a:lnTo>
                      <a:pt x="652" y="750"/>
                    </a:lnTo>
                    <a:lnTo>
                      <a:pt x="545" y="390"/>
                    </a:lnTo>
                    <a:lnTo>
                      <a:pt x="608" y="333"/>
                    </a:lnTo>
                    <a:lnTo>
                      <a:pt x="677" y="282"/>
                    </a:lnTo>
                    <a:lnTo>
                      <a:pt x="981" y="482"/>
                    </a:lnTo>
                    <a:lnTo>
                      <a:pt x="1035" y="452"/>
                    </a:lnTo>
                    <a:lnTo>
                      <a:pt x="1089" y="426"/>
                    </a:lnTo>
                    <a:lnTo>
                      <a:pt x="1148" y="405"/>
                    </a:lnTo>
                    <a:lnTo>
                      <a:pt x="1207" y="385"/>
                    </a:lnTo>
                    <a:lnTo>
                      <a:pt x="1281" y="20"/>
                    </a:lnTo>
                    <a:lnTo>
                      <a:pt x="1325" y="15"/>
                    </a:lnTo>
                    <a:lnTo>
                      <a:pt x="1369" y="5"/>
                    </a:lnTo>
                    <a:lnTo>
                      <a:pt x="1457" y="0"/>
                    </a:lnTo>
                    <a:close/>
                  </a:path>
                </a:pathLst>
              </a:custGeom>
              <a:solidFill>
                <a:srgbClr val="FFC400">
                  <a:alpha val="100000"/>
                </a:srgbClr>
              </a:solidFill>
              <a:ln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2" name="textbox 62"/>
            <p:cNvSpPr/>
            <p:nvPr/>
          </p:nvSpPr>
          <p:spPr>
            <a:xfrm>
              <a:off x="-12700" y="-12700"/>
              <a:ext cx="6485890" cy="3296284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9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119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120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120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120000"/>
                </a:lnSpc>
              </a:pPr>
              <a:endParaRPr lang="en-US" altLang="en-US" sz="1000" dirty="0"/>
            </a:p>
            <a:p>
              <a:pPr marL="5213985" indent="-63500" algn="l" rtl="0" eaLnBrk="0">
                <a:lnSpc>
                  <a:spcPct val="96000"/>
                </a:lnSpc>
              </a:pPr>
              <a:r>
                <a:rPr sz="1800" kern="0" spc="-20" dirty="0">
                  <a:solidFill>
                    <a:srgbClr val="26262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科技园</a:t>
              </a:r>
              <a:r>
                <a:rPr sz="1800" kern="0" spc="0" dirty="0">
                  <a:solidFill>
                    <a:srgbClr val="26262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</a:t>
              </a:r>
              <a:r>
                <a:rPr sz="1200" kern="0" spc="-30" dirty="0">
                  <a:solidFill>
                    <a:srgbClr val="26262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EFG分会</a:t>
              </a:r>
              <a:endParaRPr lang="en-US" altLang="en-US" sz="1200" dirty="0"/>
            </a:p>
          </p:txBody>
        </p:sp>
      </p:grpSp>
      <p:sp>
        <p:nvSpPr>
          <p:cNvPr id="64" name="textbox 64"/>
          <p:cNvSpPr/>
          <p:nvPr/>
        </p:nvSpPr>
        <p:spPr>
          <a:xfrm>
            <a:off x="6919874" y="2635046"/>
            <a:ext cx="936625" cy="56832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242570" indent="-229870" algn="l" rtl="0" eaLnBrk="0">
              <a:lnSpc>
                <a:spcPct val="99000"/>
              </a:lnSpc>
            </a:pPr>
            <a:r>
              <a:rPr sz="1800" kern="0" spc="-1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创新创业 </a:t>
            </a:r>
            <a:r>
              <a:rPr sz="1800" kern="0" spc="-20" dirty="0"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学院</a:t>
            </a:r>
            <a:endParaRPr lang="en-US" altLang="en-US" sz="1800" dirty="0"/>
          </a:p>
        </p:txBody>
      </p:sp>
      <p:sp>
        <p:nvSpPr>
          <p:cNvPr id="66" name="path"/>
          <p:cNvSpPr/>
          <p:nvPr/>
        </p:nvSpPr>
        <p:spPr>
          <a:xfrm>
            <a:off x="6457188" y="1993391"/>
            <a:ext cx="1859279" cy="1815083"/>
          </a:xfrm>
          <a:custGeom>
            <a:avLst/>
            <a:gdLst/>
            <a:ahLst/>
            <a:cxnLst/>
            <a:rect l="0" t="0" r="0" b="0"/>
            <a:pathLst>
              <a:path w="2927" h="2858">
                <a:moveTo>
                  <a:pt x="1463" y="572"/>
                </a:moveTo>
                <a:cubicBezTo>
                  <a:pt x="976" y="572"/>
                  <a:pt x="580" y="955"/>
                  <a:pt x="580" y="1429"/>
                </a:cubicBezTo>
                <a:cubicBezTo>
                  <a:pt x="580" y="1902"/>
                  <a:pt x="976" y="2286"/>
                  <a:pt x="1463" y="2286"/>
                </a:cubicBezTo>
                <a:cubicBezTo>
                  <a:pt x="1951" y="2286"/>
                  <a:pt x="2347" y="1902"/>
                  <a:pt x="2347" y="1429"/>
                </a:cubicBezTo>
                <a:cubicBezTo>
                  <a:pt x="2347" y="955"/>
                  <a:pt x="1951" y="572"/>
                  <a:pt x="1463" y="572"/>
                </a:cubicBezTo>
                <a:moveTo>
                  <a:pt x="1365" y="0"/>
                </a:moveTo>
                <a:lnTo>
                  <a:pt x="1516" y="286"/>
                </a:lnTo>
                <a:lnTo>
                  <a:pt x="1576" y="291"/>
                </a:lnTo>
                <a:lnTo>
                  <a:pt x="1631" y="295"/>
                </a:lnTo>
                <a:lnTo>
                  <a:pt x="1687" y="304"/>
                </a:lnTo>
                <a:lnTo>
                  <a:pt x="1741" y="313"/>
                </a:lnTo>
                <a:lnTo>
                  <a:pt x="1962" y="80"/>
                </a:lnTo>
                <a:lnTo>
                  <a:pt x="2003" y="94"/>
                </a:lnTo>
                <a:lnTo>
                  <a:pt x="2040" y="112"/>
                </a:lnTo>
                <a:lnTo>
                  <a:pt x="2119" y="143"/>
                </a:lnTo>
                <a:lnTo>
                  <a:pt x="2105" y="461"/>
                </a:lnTo>
                <a:lnTo>
                  <a:pt x="2151" y="492"/>
                </a:lnTo>
                <a:lnTo>
                  <a:pt x="2197" y="524"/>
                </a:lnTo>
                <a:lnTo>
                  <a:pt x="2243" y="560"/>
                </a:lnTo>
                <a:lnTo>
                  <a:pt x="2284" y="600"/>
                </a:lnTo>
                <a:lnTo>
                  <a:pt x="2583" y="501"/>
                </a:lnTo>
                <a:lnTo>
                  <a:pt x="2638" y="573"/>
                </a:lnTo>
                <a:lnTo>
                  <a:pt x="2661" y="609"/>
                </a:lnTo>
                <a:lnTo>
                  <a:pt x="2693" y="645"/>
                </a:lnTo>
                <a:lnTo>
                  <a:pt x="2519" y="900"/>
                </a:lnTo>
                <a:lnTo>
                  <a:pt x="2532" y="923"/>
                </a:lnTo>
                <a:lnTo>
                  <a:pt x="2546" y="954"/>
                </a:lnTo>
                <a:lnTo>
                  <a:pt x="2569" y="1003"/>
                </a:lnTo>
                <a:lnTo>
                  <a:pt x="2587" y="1052"/>
                </a:lnTo>
                <a:lnTo>
                  <a:pt x="2606" y="1106"/>
                </a:lnTo>
                <a:lnTo>
                  <a:pt x="2905" y="1169"/>
                </a:lnTo>
                <a:lnTo>
                  <a:pt x="2918" y="1254"/>
                </a:lnTo>
                <a:lnTo>
                  <a:pt x="2927" y="1348"/>
                </a:lnTo>
                <a:lnTo>
                  <a:pt x="2656" y="1487"/>
                </a:lnTo>
                <a:lnTo>
                  <a:pt x="2652" y="1541"/>
                </a:lnTo>
                <a:lnTo>
                  <a:pt x="2647" y="1595"/>
                </a:lnTo>
                <a:lnTo>
                  <a:pt x="2638" y="1644"/>
                </a:lnTo>
                <a:lnTo>
                  <a:pt x="2624" y="1702"/>
                </a:lnTo>
                <a:lnTo>
                  <a:pt x="2849" y="1899"/>
                </a:lnTo>
                <a:lnTo>
                  <a:pt x="2817" y="1984"/>
                </a:lnTo>
                <a:lnTo>
                  <a:pt x="2776" y="2069"/>
                </a:lnTo>
                <a:lnTo>
                  <a:pt x="2477" y="2052"/>
                </a:lnTo>
                <a:lnTo>
                  <a:pt x="2445" y="2101"/>
                </a:lnTo>
                <a:lnTo>
                  <a:pt x="2413" y="2146"/>
                </a:lnTo>
                <a:lnTo>
                  <a:pt x="2381" y="2186"/>
                </a:lnTo>
                <a:lnTo>
                  <a:pt x="2344" y="2226"/>
                </a:lnTo>
                <a:lnTo>
                  <a:pt x="2431" y="2504"/>
                </a:lnTo>
                <a:lnTo>
                  <a:pt x="2357" y="2567"/>
                </a:lnTo>
                <a:lnTo>
                  <a:pt x="2321" y="2594"/>
                </a:lnTo>
                <a:lnTo>
                  <a:pt x="2279" y="2621"/>
                </a:lnTo>
                <a:lnTo>
                  <a:pt x="2027" y="2464"/>
                </a:lnTo>
                <a:lnTo>
                  <a:pt x="1981" y="2486"/>
                </a:lnTo>
                <a:lnTo>
                  <a:pt x="1930" y="2509"/>
                </a:lnTo>
                <a:lnTo>
                  <a:pt x="1880" y="2526"/>
                </a:lnTo>
                <a:lnTo>
                  <a:pt x="1824" y="2544"/>
                </a:lnTo>
                <a:lnTo>
                  <a:pt x="1755" y="2836"/>
                </a:lnTo>
                <a:lnTo>
                  <a:pt x="1663" y="2849"/>
                </a:lnTo>
                <a:lnTo>
                  <a:pt x="1571" y="2858"/>
                </a:lnTo>
                <a:lnTo>
                  <a:pt x="1434" y="2594"/>
                </a:lnTo>
                <a:lnTo>
                  <a:pt x="1379" y="2594"/>
                </a:lnTo>
                <a:lnTo>
                  <a:pt x="1323" y="2585"/>
                </a:lnTo>
                <a:lnTo>
                  <a:pt x="1263" y="2580"/>
                </a:lnTo>
                <a:lnTo>
                  <a:pt x="1213" y="2567"/>
                </a:lnTo>
                <a:lnTo>
                  <a:pt x="1006" y="2786"/>
                </a:lnTo>
                <a:lnTo>
                  <a:pt x="960" y="2773"/>
                </a:lnTo>
                <a:lnTo>
                  <a:pt x="919" y="2759"/>
                </a:lnTo>
                <a:lnTo>
                  <a:pt x="831" y="2724"/>
                </a:lnTo>
                <a:lnTo>
                  <a:pt x="845" y="2419"/>
                </a:lnTo>
                <a:lnTo>
                  <a:pt x="799" y="2388"/>
                </a:lnTo>
                <a:lnTo>
                  <a:pt x="753" y="2356"/>
                </a:lnTo>
                <a:lnTo>
                  <a:pt x="712" y="2325"/>
                </a:lnTo>
                <a:lnTo>
                  <a:pt x="671" y="2289"/>
                </a:lnTo>
                <a:lnTo>
                  <a:pt x="363" y="2379"/>
                </a:lnTo>
                <a:lnTo>
                  <a:pt x="307" y="2316"/>
                </a:lnTo>
                <a:lnTo>
                  <a:pt x="257" y="2249"/>
                </a:lnTo>
                <a:lnTo>
                  <a:pt x="431" y="1984"/>
                </a:lnTo>
                <a:lnTo>
                  <a:pt x="409" y="1935"/>
                </a:lnTo>
                <a:lnTo>
                  <a:pt x="381" y="1886"/>
                </a:lnTo>
                <a:lnTo>
                  <a:pt x="358" y="1837"/>
                </a:lnTo>
                <a:lnTo>
                  <a:pt x="340" y="1783"/>
                </a:lnTo>
                <a:lnTo>
                  <a:pt x="27" y="1716"/>
                </a:lnTo>
                <a:lnTo>
                  <a:pt x="13" y="1630"/>
                </a:lnTo>
                <a:lnTo>
                  <a:pt x="0" y="1550"/>
                </a:lnTo>
                <a:lnTo>
                  <a:pt x="289" y="1406"/>
                </a:lnTo>
                <a:lnTo>
                  <a:pt x="294" y="1348"/>
                </a:lnTo>
                <a:lnTo>
                  <a:pt x="298" y="1290"/>
                </a:lnTo>
                <a:lnTo>
                  <a:pt x="307" y="1236"/>
                </a:lnTo>
                <a:lnTo>
                  <a:pt x="317" y="1182"/>
                </a:lnTo>
                <a:lnTo>
                  <a:pt x="78" y="963"/>
                </a:lnTo>
                <a:lnTo>
                  <a:pt x="105" y="887"/>
                </a:lnTo>
                <a:lnTo>
                  <a:pt x="137" y="815"/>
                </a:lnTo>
                <a:lnTo>
                  <a:pt x="468" y="828"/>
                </a:lnTo>
                <a:lnTo>
                  <a:pt x="501" y="784"/>
                </a:lnTo>
                <a:lnTo>
                  <a:pt x="537" y="739"/>
                </a:lnTo>
                <a:lnTo>
                  <a:pt x="570" y="694"/>
                </a:lnTo>
                <a:lnTo>
                  <a:pt x="611" y="654"/>
                </a:lnTo>
                <a:lnTo>
                  <a:pt x="510" y="340"/>
                </a:lnTo>
                <a:lnTo>
                  <a:pt x="570" y="291"/>
                </a:lnTo>
                <a:lnTo>
                  <a:pt x="634" y="246"/>
                </a:lnTo>
                <a:lnTo>
                  <a:pt x="919" y="421"/>
                </a:lnTo>
                <a:lnTo>
                  <a:pt x="969" y="394"/>
                </a:lnTo>
                <a:lnTo>
                  <a:pt x="1020" y="371"/>
                </a:lnTo>
                <a:lnTo>
                  <a:pt x="1075" y="354"/>
                </a:lnTo>
                <a:lnTo>
                  <a:pt x="1130" y="335"/>
                </a:lnTo>
                <a:lnTo>
                  <a:pt x="1199" y="17"/>
                </a:lnTo>
                <a:lnTo>
                  <a:pt x="1241" y="13"/>
                </a:lnTo>
                <a:lnTo>
                  <a:pt x="1282" y="4"/>
                </a:lnTo>
                <a:lnTo>
                  <a:pt x="1365" y="0"/>
                </a:lnTo>
                <a:close/>
              </a:path>
            </a:pathLst>
          </a:custGeom>
          <a:solidFill>
            <a:srgbClr val="005DA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68" name="textbox 68"/>
          <p:cNvSpPr/>
          <p:nvPr/>
        </p:nvSpPr>
        <p:spPr>
          <a:xfrm>
            <a:off x="6083808" y="4384547"/>
            <a:ext cx="2737485" cy="920750"/>
          </a:xfrm>
          <a:prstGeom prst="rect">
            <a:avLst/>
          </a:prstGeom>
          <a:solidFill>
            <a:srgbClr val="005DA2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lang="en-US" altLang="en-US" sz="800" dirty="0"/>
          </a:p>
          <a:p>
            <a:pPr marL="93980" indent="12065" algn="l" rtl="0" eaLnBrk="0">
              <a:lnSpc>
                <a:spcPct val="105000"/>
              </a:lnSpc>
              <a:spcBef>
                <a:spcPts val="5"/>
              </a:spcBef>
            </a:pPr>
            <a:r>
              <a:rPr sz="1500" kern="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3、创业激励机制更加灵活， </a:t>
            </a:r>
            <a:r>
              <a:rPr sz="1500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kern="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参考高校奖学金模式，设立   </a:t>
            </a:r>
            <a:r>
              <a:rPr sz="1500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kern="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“创星奖”奖创金。</a:t>
            </a:r>
            <a:endParaRPr lang="en-US" altLang="en-US" sz="1500" dirty="0"/>
          </a:p>
        </p:txBody>
      </p:sp>
      <p:sp>
        <p:nvSpPr>
          <p:cNvPr id="70" name="textbox 70"/>
          <p:cNvSpPr/>
          <p:nvPr/>
        </p:nvSpPr>
        <p:spPr>
          <a:xfrm>
            <a:off x="3060191" y="4384547"/>
            <a:ext cx="2735579" cy="920750"/>
          </a:xfrm>
          <a:prstGeom prst="rect">
            <a:avLst/>
          </a:prstGeom>
          <a:solidFill>
            <a:srgbClr val="005DA2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lang="en-US" altLang="en-US" sz="800" dirty="0"/>
          </a:p>
          <a:p>
            <a:pPr marL="93980" indent="8890" algn="l" rtl="0" eaLnBrk="0">
              <a:lnSpc>
                <a:spcPct val="105000"/>
              </a:lnSpc>
              <a:spcBef>
                <a:spcPts val="0"/>
              </a:spcBef>
            </a:pPr>
            <a:r>
              <a:rPr sz="1500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2、高校创业教育相关负责</a:t>
            </a:r>
            <a:r>
              <a:rPr sz="15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500" kern="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老师经验丰富，有利于知道  </a:t>
            </a:r>
            <a:r>
              <a:rPr sz="1500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500" kern="0" spc="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青年学生投入创新创业实践。</a:t>
            </a:r>
            <a:endParaRPr lang="en-US" altLang="en-US" sz="1500" dirty="0"/>
          </a:p>
        </p:txBody>
      </p:sp>
      <p:sp>
        <p:nvSpPr>
          <p:cNvPr id="72" name="textbox 72"/>
          <p:cNvSpPr/>
          <p:nvPr/>
        </p:nvSpPr>
        <p:spPr>
          <a:xfrm>
            <a:off x="135636" y="4405883"/>
            <a:ext cx="2637154" cy="920750"/>
          </a:xfrm>
          <a:prstGeom prst="rect">
            <a:avLst/>
          </a:prstGeom>
          <a:solidFill>
            <a:srgbClr val="005DA2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5000"/>
              </a:lnSpc>
            </a:pPr>
            <a:endParaRPr lang="en-US" altLang="en-US" sz="800" dirty="0"/>
          </a:p>
          <a:p>
            <a:pPr marL="94615" indent="17145" algn="l" rtl="0" eaLnBrk="0">
              <a:lnSpc>
                <a:spcPct val="105000"/>
              </a:lnSpc>
              <a:spcBef>
                <a:spcPts val="5"/>
              </a:spcBef>
            </a:pPr>
            <a:r>
              <a:rPr sz="1500" kern="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1、高校创业教育体系逐渐</a:t>
            </a:r>
            <a:r>
              <a:rPr sz="1500" kern="0" spc="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500" kern="0" spc="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完善，  </a:t>
            </a:r>
            <a:r>
              <a:rPr sz="15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EFG</a:t>
            </a:r>
            <a:r>
              <a:rPr sz="1500" kern="0" spc="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配合高等院校创  </a:t>
            </a:r>
            <a:r>
              <a:rPr sz="15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业教育工作的深入开展。</a:t>
            </a:r>
            <a:endParaRPr lang="en-US" altLang="en-US" sz="1500" dirty="0"/>
          </a:p>
        </p:txBody>
      </p:sp>
      <p:sp>
        <p:nvSpPr>
          <p:cNvPr id="74" name="textbox 74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03447" y="4098163"/>
            <a:ext cx="576072" cy="103378"/>
          </a:xfrm>
          <a:prstGeom prst="rect">
            <a:avLst/>
          </a:prstGeom>
        </p:spPr>
      </p:pic>
      <p:sp>
        <p:nvSpPr>
          <p:cNvPr id="78" name="rect"/>
          <p:cNvSpPr/>
          <p:nvPr/>
        </p:nvSpPr>
        <p:spPr>
          <a:xfrm>
            <a:off x="5364479" y="3933444"/>
            <a:ext cx="2880360" cy="1083563"/>
          </a:xfrm>
          <a:prstGeom prst="rect">
            <a:avLst/>
          </a:prstGeom>
          <a:solidFill>
            <a:srgbClr val="BBE0E3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80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536563" y="3645408"/>
            <a:ext cx="103378" cy="288035"/>
          </a:xfrm>
          <a:prstGeom prst="rect">
            <a:avLst/>
          </a:prstGeom>
        </p:spPr>
      </p:pic>
      <p:graphicFrame>
        <p:nvGraphicFramePr>
          <p:cNvPr id="82" name="table 82"/>
          <p:cNvGraphicFramePr>
            <a:graphicFrameLocks noGrp="1"/>
          </p:cNvGraphicFramePr>
          <p:nvPr/>
        </p:nvGraphicFramePr>
        <p:xfrm>
          <a:off x="5359717" y="3928681"/>
          <a:ext cx="2889885" cy="1092835"/>
        </p:xfrm>
        <a:graphic>
          <a:graphicData uri="http://schemas.openxmlformats.org/drawingml/2006/table">
            <a:tbl>
              <a:tblPr/>
              <a:tblGrid>
                <a:gridCol w="2889885"/>
              </a:tblGrid>
              <a:tr h="108331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900" dirty="0"/>
                    </a:p>
                    <a:p>
                      <a:pPr marL="155575" indent="13970" algn="l" rtl="0" eaLnBrk="0">
                        <a:lnSpc>
                          <a:spcPct val="97000"/>
                        </a:lnSpc>
                        <a:spcBef>
                          <a:spcPts val="5"/>
                        </a:spcBef>
                      </a:pP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学员注册公司，线上天</a:t>
                      </a:r>
                      <a:r>
                        <a:rPr sz="20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    </a:t>
                      </a: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使基金申请，提交项目</a:t>
                      </a:r>
                      <a:r>
                        <a:rPr sz="20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    </a:t>
                      </a: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报告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4" name="picture 8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076444" y="4098163"/>
            <a:ext cx="288035" cy="103378"/>
          </a:xfrm>
          <a:prstGeom prst="rect">
            <a:avLst/>
          </a:prstGeom>
        </p:spPr>
      </p:pic>
      <p:sp>
        <p:nvSpPr>
          <p:cNvPr id="86" name="textbox 86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88" name="picture 8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90" name="textbox 90"/>
            <p:cNvSpPr/>
            <p:nvPr/>
          </p:nvSpPr>
          <p:spPr>
            <a:xfrm>
              <a:off x="-12700" y="-12700"/>
              <a:ext cx="9169400" cy="641984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50"/>
                </a:lnSpc>
                <a:spcBef>
                  <a:spcPts val="0"/>
                </a:spcBef>
                <a:tabLst>
                  <a:tab pos="573405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7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具休做法</a:t>
              </a:r>
              <a:endParaRPr lang="en-US" altLang="en-US" sz="2100" dirty="0"/>
            </a:p>
          </p:txBody>
        </p:sp>
        <p:sp>
          <p:nvSpPr>
            <p:cNvPr id="92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94" name="table 94"/>
          <p:cNvGraphicFramePr>
            <a:graphicFrameLocks noGrp="1"/>
          </p:cNvGraphicFramePr>
          <p:nvPr/>
        </p:nvGraphicFramePr>
        <p:xfrm>
          <a:off x="1366837" y="973645"/>
          <a:ext cx="4825365" cy="513715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4825365"/>
              </a:tblGrid>
              <a:tr h="5041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700" dirty="0"/>
                    </a:p>
                    <a:p>
                      <a:pPr marL="6223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研究生创新创业能力培养计划启动（</a:t>
                      </a: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月）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sp>
        <p:nvSpPr>
          <p:cNvPr id="96" name="textbox 96"/>
          <p:cNvSpPr/>
          <p:nvPr/>
        </p:nvSpPr>
        <p:spPr>
          <a:xfrm>
            <a:off x="652668" y="2140335"/>
            <a:ext cx="421005" cy="97536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indent="635" algn="l" rtl="0" eaLnBrk="0">
              <a:lnSpc>
                <a:spcPct val="104000"/>
              </a:lnSpc>
            </a:pPr>
            <a:r>
              <a:rPr sz="1500" b="1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该校</a:t>
            </a:r>
            <a:r>
              <a:rPr sz="15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500" b="1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实际</a:t>
            </a:r>
            <a:r>
              <a:rPr sz="1500" b="1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500" b="1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负责</a:t>
            </a:r>
            <a:r>
              <a:rPr sz="1500" b="1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500" b="1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部门</a:t>
            </a:r>
            <a:endParaRPr lang="en-US" altLang="en-US" sz="1500" b="1" dirty="0"/>
          </a:p>
        </p:txBody>
      </p:sp>
      <p:pic>
        <p:nvPicPr>
          <p:cNvPr id="98" name="picture 9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3727830" y="1488947"/>
            <a:ext cx="103378" cy="360045"/>
          </a:xfrm>
          <a:prstGeom prst="rect">
            <a:avLst/>
          </a:prstGeom>
        </p:spPr>
      </p:pic>
      <p:graphicFrame>
        <p:nvGraphicFramePr>
          <p:cNvPr id="100" name="table 100"/>
          <p:cNvGraphicFramePr>
            <a:graphicFrameLocks noGrp="1"/>
          </p:cNvGraphicFramePr>
          <p:nvPr/>
        </p:nvGraphicFramePr>
        <p:xfrm>
          <a:off x="3127057" y="1840801"/>
          <a:ext cx="1306195" cy="512445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1306195"/>
              </a:tblGrid>
              <a:tr h="502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700" dirty="0"/>
                    </a:p>
                    <a:p>
                      <a:pPr marL="12827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创业学生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02" name="picture 1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2555747" y="2045335"/>
            <a:ext cx="576072" cy="103377"/>
          </a:xfrm>
          <a:prstGeom prst="rect">
            <a:avLst/>
          </a:prstGeom>
        </p:spPr>
      </p:pic>
      <p:graphicFrame>
        <p:nvGraphicFramePr>
          <p:cNvPr id="104" name="table 104"/>
          <p:cNvGraphicFramePr>
            <a:graphicFrameLocks noGrp="1"/>
          </p:cNvGraphicFramePr>
          <p:nvPr/>
        </p:nvGraphicFramePr>
        <p:xfrm>
          <a:off x="1255585" y="1840801"/>
          <a:ext cx="1304290" cy="512445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1304290"/>
              </a:tblGrid>
              <a:tr h="502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700" dirty="0"/>
                    </a:p>
                    <a:p>
                      <a:pPr marL="33464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研究生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06" name="picture 10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4428744" y="2045335"/>
            <a:ext cx="576071" cy="103377"/>
          </a:xfrm>
          <a:prstGeom prst="rect">
            <a:avLst/>
          </a:prstGeom>
        </p:spPr>
      </p:pic>
      <p:graphicFrame>
        <p:nvGraphicFramePr>
          <p:cNvPr id="108" name="table 108"/>
          <p:cNvGraphicFramePr>
            <a:graphicFrameLocks noGrp="1"/>
          </p:cNvGraphicFramePr>
          <p:nvPr/>
        </p:nvGraphicFramePr>
        <p:xfrm>
          <a:off x="4998529" y="1840801"/>
          <a:ext cx="1377950" cy="512445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1377950"/>
              </a:tblGrid>
              <a:tr h="502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700" dirty="0"/>
                    </a:p>
                    <a:p>
                      <a:pPr marL="32004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本科生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10" name="picture 1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2554477" y="2883280"/>
            <a:ext cx="2808858" cy="757554"/>
          </a:xfrm>
          <a:prstGeom prst="rect">
            <a:avLst/>
          </a:prstGeom>
        </p:spPr>
      </p:pic>
      <p:pic>
        <p:nvPicPr>
          <p:cNvPr id="112" name="picture 1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5672454" y="2348484"/>
            <a:ext cx="103378" cy="288035"/>
          </a:xfrm>
          <a:prstGeom prst="rect">
            <a:avLst/>
          </a:prstGeom>
        </p:spPr>
      </p:pic>
      <p:graphicFrame>
        <p:nvGraphicFramePr>
          <p:cNvPr id="114" name="table 114"/>
          <p:cNvGraphicFramePr>
            <a:graphicFrameLocks noGrp="1"/>
          </p:cNvGraphicFramePr>
          <p:nvPr>
            <p:custDataLst>
              <p:tags r:id="rId10"/>
            </p:custDataLst>
          </p:nvPr>
        </p:nvGraphicFramePr>
        <p:xfrm>
          <a:off x="5071745" y="2631440"/>
          <a:ext cx="1178560" cy="504190"/>
        </p:xfrm>
        <a:graphic>
          <a:graphicData uri="http://schemas.openxmlformats.org/drawingml/2006/table">
            <a:tbl>
              <a:tblPr/>
              <a:tblGrid>
                <a:gridCol w="1178560"/>
              </a:tblGrid>
              <a:tr h="5041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134620" algn="l" rtl="0" eaLnBrk="0">
                        <a:lnSpc>
                          <a:spcPct val="91000"/>
                        </a:lnSpc>
                      </a:pPr>
                      <a:r>
                        <a:rPr lang="zh-CN"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受理</a:t>
                      </a: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基金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" name="table 116"/>
          <p:cNvGraphicFramePr>
            <a:graphicFrameLocks noGrp="1"/>
          </p:cNvGraphicFramePr>
          <p:nvPr/>
        </p:nvGraphicFramePr>
        <p:xfrm>
          <a:off x="5359717" y="3207829"/>
          <a:ext cx="2456814" cy="513714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2456814"/>
              </a:tblGrid>
              <a:tr h="5041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268605" algn="l" rtl="0" eaLnBrk="0">
                        <a:lnSpc>
                          <a:spcPct val="90000"/>
                        </a:lnSpc>
                      </a:pPr>
                      <a:r>
                        <a:rPr sz="20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创星孵化营（</a:t>
                      </a:r>
                      <a:r>
                        <a:rPr sz="20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</a:t>
                      </a:r>
                      <a:r>
                        <a:rPr sz="20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月）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18" name="picture 1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21600000">
            <a:off x="1856359" y="2348484"/>
            <a:ext cx="103377" cy="288035"/>
          </a:xfrm>
          <a:prstGeom prst="rect">
            <a:avLst/>
          </a:prstGeom>
        </p:spPr>
      </p:pic>
      <p:graphicFrame>
        <p:nvGraphicFramePr>
          <p:cNvPr id="120" name="table 120"/>
          <p:cNvGraphicFramePr>
            <a:graphicFrameLocks noGrp="1"/>
          </p:cNvGraphicFramePr>
          <p:nvPr/>
        </p:nvGraphicFramePr>
        <p:xfrm>
          <a:off x="1255585" y="2631757"/>
          <a:ext cx="1304290" cy="513714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1304290"/>
              </a:tblGrid>
              <a:tr h="5041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126365" algn="l" rtl="0" eaLnBrk="0">
                        <a:lnSpc>
                          <a:spcPct val="90000"/>
                        </a:lnSpc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研究生院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sp>
        <p:nvSpPr>
          <p:cNvPr id="122" name="path"/>
          <p:cNvSpPr/>
          <p:nvPr/>
        </p:nvSpPr>
        <p:spPr>
          <a:xfrm>
            <a:off x="2550985" y="3140773"/>
            <a:ext cx="92075" cy="92075"/>
          </a:xfrm>
          <a:custGeom>
            <a:avLst/>
            <a:gdLst/>
            <a:ahLst/>
            <a:cxnLst/>
            <a:rect l="0" t="0" r="0" b="0"/>
            <a:pathLst>
              <a:path w="145" h="145">
                <a:moveTo>
                  <a:pt x="7" y="137"/>
                </a:moveTo>
                <a:cubicBezTo>
                  <a:pt x="7" y="65"/>
                  <a:pt x="65" y="7"/>
                  <a:pt x="137" y="7"/>
                </a:cubicBezTo>
              </a:path>
            </a:pathLst>
          </a:custGeom>
          <a:noFill/>
          <a:ln w="9525" cap="flat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124" name="table 124"/>
          <p:cNvGraphicFramePr>
            <a:graphicFrameLocks noGrp="1"/>
          </p:cNvGraphicFramePr>
          <p:nvPr/>
        </p:nvGraphicFramePr>
        <p:xfrm>
          <a:off x="2550985" y="3140773"/>
          <a:ext cx="2456815" cy="504825"/>
        </p:xfrm>
        <a:graphic>
          <a:graphicData uri="http://schemas.openxmlformats.org/drawingml/2006/table">
            <a:tbl>
              <a:tblPr/>
              <a:tblGrid>
                <a:gridCol w="2456815"/>
              </a:tblGrid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223520" algn="l" rtl="0" eaLnBrk="0">
                        <a:lnSpc>
                          <a:spcPct val="90000"/>
                        </a:lnSpc>
                      </a:pP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EFG</a:t>
                      </a: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集中入孵评审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6" name="textbox 126"/>
          <p:cNvSpPr/>
          <p:nvPr/>
        </p:nvSpPr>
        <p:spPr>
          <a:xfrm>
            <a:off x="6462191" y="2024257"/>
            <a:ext cx="421005" cy="97599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2700" indent="635" algn="l" rtl="0" eaLnBrk="0">
              <a:lnSpc>
                <a:spcPct val="104000"/>
              </a:lnSpc>
            </a:pPr>
            <a:r>
              <a:rPr sz="15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该校</a:t>
            </a: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5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实际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5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负责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5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部门</a:t>
            </a:r>
            <a:endParaRPr lang="en-US" altLang="en-US" sz="1500" dirty="0"/>
          </a:p>
        </p:txBody>
      </p:sp>
      <p:graphicFrame>
        <p:nvGraphicFramePr>
          <p:cNvPr id="128" name="table 128"/>
          <p:cNvGraphicFramePr>
            <a:graphicFrameLocks noGrp="1"/>
          </p:cNvGraphicFramePr>
          <p:nvPr/>
        </p:nvGraphicFramePr>
        <p:xfrm>
          <a:off x="831913" y="4766881"/>
          <a:ext cx="2456815" cy="708659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2456815"/>
              </a:tblGrid>
              <a:tr h="6991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457835" algn="l" rtl="0" eaLnBrk="0">
                        <a:lnSpc>
                          <a:spcPct val="90000"/>
                        </a:lnSpc>
                      </a:pPr>
                      <a:r>
                        <a:rPr lang="zh-CN" altLang="en-US" sz="2000" dirty="0">
                          <a:ea typeface="宋体" panose="02010600030101010101" pitchFamily="2" charset="-122"/>
                        </a:rPr>
                        <a:t>创星奖</a:t>
                      </a:r>
                      <a:r>
                        <a:rPr lang="en-US" altLang="zh-CN" sz="2000" dirty="0"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2000" dirty="0">
                          <a:ea typeface="宋体" panose="02010600030101010101" pitchFamily="2" charset="-122"/>
                        </a:rPr>
                        <a:t>天使基金资助</a:t>
                      </a:r>
                      <a:endParaRPr lang="zh-CN" altLang="en-US" sz="2000" dirty="0"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30" name="picture 1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21600000">
            <a:off x="899160" y="3864864"/>
            <a:ext cx="2304287" cy="792505"/>
          </a:xfrm>
          <a:prstGeom prst="rect">
            <a:avLst/>
          </a:prstGeom>
        </p:spPr>
      </p:pic>
      <p:graphicFrame>
        <p:nvGraphicFramePr>
          <p:cNvPr id="132" name="table 132"/>
          <p:cNvGraphicFramePr>
            <a:graphicFrameLocks noGrp="1"/>
          </p:cNvGraphicFramePr>
          <p:nvPr/>
        </p:nvGraphicFramePr>
        <p:xfrm>
          <a:off x="894397" y="3860101"/>
          <a:ext cx="2313304" cy="730250"/>
        </p:xfrm>
        <a:graphic>
          <a:graphicData uri="http://schemas.openxmlformats.org/drawingml/2006/table">
            <a:tbl>
              <a:tblPr/>
              <a:tblGrid>
                <a:gridCol w="2313304"/>
              </a:tblGrid>
              <a:tr h="7207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800" dirty="0"/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lang="en-US" altLang="en-US" sz="100" dirty="0"/>
                    </a:p>
                    <a:p>
                      <a:pPr marL="286385" algn="l" rtl="0" eaLnBrk="0">
                        <a:lnSpc>
                          <a:spcPct val="84000"/>
                        </a:lnSpc>
                      </a:pP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天使基金评审</a:t>
                      </a:r>
                      <a:endParaRPr lang="en-US" altLang="en-US" sz="2000" dirty="0"/>
                    </a:p>
                    <a:p>
                      <a:pPr marL="301625" algn="l" rtl="0" eaLnBrk="0">
                        <a:lnSpc>
                          <a:spcPts val="2400"/>
                        </a:lnSpc>
                      </a:pPr>
                      <a:r>
                        <a:rPr sz="17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（</a:t>
                      </a:r>
                      <a:r>
                        <a:rPr sz="17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9—</a:t>
                      </a:r>
                      <a:r>
                        <a:rPr sz="1700" kern="0" spc="-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7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12</a:t>
                      </a:r>
                      <a:r>
                        <a:rPr sz="17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月）</a:t>
                      </a:r>
                      <a:endParaRPr lang="en-US" altLang="en-US" sz="17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4" name="table 134"/>
          <p:cNvGraphicFramePr>
            <a:graphicFrameLocks noGrp="1"/>
          </p:cNvGraphicFramePr>
          <p:nvPr/>
        </p:nvGraphicFramePr>
        <p:xfrm>
          <a:off x="3559873" y="3928681"/>
          <a:ext cx="1520825" cy="804544"/>
        </p:xfrm>
        <a:graphic>
          <a:graphicData uri="http://schemas.openxmlformats.org/drawingml/2006/table">
            <a:tbl>
              <a:tblPr>
                <a:solidFill>
                  <a:srgbClr val="BBE0E3"/>
                </a:solidFill>
              </a:tblPr>
              <a:tblGrid>
                <a:gridCol w="1520825"/>
              </a:tblGrid>
              <a:tr h="7950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800" dirty="0"/>
                    </a:p>
                    <a:p>
                      <a:pPr marL="258445" indent="508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后续相关</a:t>
                      </a:r>
                      <a:r>
                        <a:rPr sz="20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     </a:t>
                      </a: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创业活动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picture 1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96288" y="3609720"/>
            <a:ext cx="1137031" cy="795528"/>
          </a:xfrm>
          <a:prstGeom prst="rect">
            <a:avLst/>
          </a:prstGeom>
        </p:spPr>
      </p:pic>
      <p:graphicFrame>
        <p:nvGraphicFramePr>
          <p:cNvPr id="140" name="table 140"/>
          <p:cNvGraphicFramePr>
            <a:graphicFrameLocks noGrp="1"/>
          </p:cNvGraphicFramePr>
          <p:nvPr/>
        </p:nvGraphicFramePr>
        <p:xfrm>
          <a:off x="2421889" y="3979164"/>
          <a:ext cx="5836284" cy="1412239"/>
        </p:xfrm>
        <a:graphic>
          <a:graphicData uri="http://schemas.openxmlformats.org/drawingml/2006/table">
            <a:tbl>
              <a:tblPr>
                <a:solidFill>
                  <a:srgbClr val="E8E8E6"/>
                </a:solidFill>
              </a:tblPr>
              <a:tblGrid>
                <a:gridCol w="5836284"/>
              </a:tblGrid>
              <a:tr h="14122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lang="en-US" altLang="en-US" sz="100" dirty="0"/>
                    </a:p>
                    <a:p>
                      <a:pPr marL="301625" indent="80645" algn="l" rtl="0" eaLnBrk="0">
                        <a:lnSpc>
                          <a:spcPct val="121000"/>
                        </a:lnSpc>
                      </a:pPr>
                      <a:r>
                        <a:rPr sz="15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1、研究生的项目与申请人所学专业相关，自主研发，</a:t>
                      </a:r>
                      <a:r>
                        <a:rPr sz="1500" kern="0" spc="5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5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承担</a:t>
                      </a:r>
                      <a:r>
                        <a:rPr sz="1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</a:t>
                      </a:r>
                      <a:r>
                        <a:rPr sz="15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应用开发的科研项目或可转化的</a:t>
                      </a:r>
                      <a:r>
                        <a:rPr sz="1500" b="1" kern="0" spc="90" dirty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科研成果</a:t>
                      </a:r>
                      <a:r>
                        <a:rPr sz="15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。</a:t>
                      </a:r>
                      <a:endParaRPr lang="en-US" altLang="en-US" sz="1500" dirty="0"/>
                    </a:p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500" dirty="0"/>
                    </a:p>
                    <a:p>
                      <a:pPr marL="312420" algn="l" rtl="0" eaLnBrk="0">
                        <a:lnSpc>
                          <a:spcPct val="99000"/>
                        </a:lnSpc>
                        <a:spcBef>
                          <a:spcPts val="0"/>
                        </a:spcBef>
                      </a:pPr>
                      <a:r>
                        <a:rPr sz="15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2、本科生的项目需有已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经有</a:t>
                      </a:r>
                      <a:r>
                        <a:rPr sz="1500" b="1" kern="0" spc="80" dirty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创业实践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的验证。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6"/>
                    </a:solidFill>
                  </a:tcPr>
                </a:tc>
              </a:tr>
            </a:tbl>
          </a:graphicData>
        </a:graphic>
      </p:graphicFrame>
      <p:pic>
        <p:nvPicPr>
          <p:cNvPr id="142" name="picture 1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612391" y="2985643"/>
            <a:ext cx="820928" cy="103377"/>
          </a:xfrm>
          <a:prstGeom prst="rect">
            <a:avLst/>
          </a:prstGeom>
        </p:spPr>
      </p:pic>
      <p:graphicFrame>
        <p:nvGraphicFramePr>
          <p:cNvPr id="144" name="table 144"/>
          <p:cNvGraphicFramePr>
            <a:graphicFrameLocks noGrp="1"/>
          </p:cNvGraphicFramePr>
          <p:nvPr/>
        </p:nvGraphicFramePr>
        <p:xfrm>
          <a:off x="2421889" y="2459735"/>
          <a:ext cx="5836284" cy="1410970"/>
        </p:xfrm>
        <a:graphic>
          <a:graphicData uri="http://schemas.openxmlformats.org/drawingml/2006/table">
            <a:tbl>
              <a:tblPr>
                <a:solidFill>
                  <a:srgbClr val="E8E8E6"/>
                </a:solidFill>
              </a:tblPr>
              <a:tblGrid>
                <a:gridCol w="5836284"/>
              </a:tblGrid>
              <a:tr h="14109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lang="en-US" altLang="en-US" sz="100" dirty="0"/>
                    </a:p>
                    <a:p>
                      <a:pPr marL="243205" indent="2540" algn="l" rtl="0" eaLnBrk="0">
                        <a:lnSpc>
                          <a:spcPct val="127000"/>
                        </a:lnSpc>
                      </a:pP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上海各高校及科研院所研究生院（部）、</a:t>
                      </a:r>
                      <a:r>
                        <a:rPr sz="15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上海高校负责学生      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创业的相关部门、创业基金会部分高校</a:t>
                      </a:r>
                      <a:r>
                        <a:rPr lang="zh-CN"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受理基金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负责</a:t>
                      </a:r>
                      <a:r>
                        <a:rPr sz="15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接受申请和</a:t>
                      </a:r>
                      <a:r>
                        <a:rPr sz="15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初筛，并指导学生网上提交信息材料。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6"/>
                    </a:solidFill>
                  </a:tcPr>
                </a:tc>
              </a:tr>
            </a:tbl>
          </a:graphicData>
        </a:graphic>
      </p:graphicFrame>
      <p:pic>
        <p:nvPicPr>
          <p:cNvPr id="146" name="picture 1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296288" y="1668779"/>
            <a:ext cx="1137031" cy="795528"/>
          </a:xfrm>
          <a:prstGeom prst="rect">
            <a:avLst/>
          </a:prstGeom>
        </p:spPr>
      </p:pic>
      <p:graphicFrame>
        <p:nvGraphicFramePr>
          <p:cNvPr id="148" name="table 148"/>
          <p:cNvGraphicFramePr>
            <a:graphicFrameLocks noGrp="1"/>
          </p:cNvGraphicFramePr>
          <p:nvPr/>
        </p:nvGraphicFramePr>
        <p:xfrm>
          <a:off x="2421889" y="1108202"/>
          <a:ext cx="5836284" cy="1242695"/>
        </p:xfrm>
        <a:graphic>
          <a:graphicData uri="http://schemas.openxmlformats.org/drawingml/2006/table">
            <a:tbl>
              <a:tblPr>
                <a:solidFill>
                  <a:srgbClr val="E8E8E6"/>
                </a:solidFill>
              </a:tblPr>
              <a:tblGrid>
                <a:gridCol w="5836284"/>
              </a:tblGrid>
              <a:tr h="12172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21000"/>
                        </a:lnSpc>
                      </a:pPr>
                      <a:endParaRPr lang="en-US" altLang="en-US" sz="1000" dirty="0"/>
                    </a:p>
                    <a:p>
                      <a:pPr marL="303530" indent="1905" algn="l" rtl="0" eaLnBrk="0">
                        <a:lnSpc>
                          <a:spcPct val="119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上海高校中</a:t>
                      </a:r>
                      <a:r>
                        <a:rPr sz="1400" b="1" kern="0" spc="0" dirty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有志于创业</a:t>
                      </a: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的在读本科生、研究生（博士和硕士）。已获  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得历年研究生计划奖</a:t>
                      </a: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励支持，或者已   “天使基金” 立项资助，以及     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历年通过“天使基金”评审公示但因故未获资助的，</a:t>
                      </a:r>
                      <a:r>
                        <a:rPr sz="1400" kern="0" spc="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不再受</a:t>
                      </a: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理申请。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6"/>
                    </a:solidFill>
                  </a:tcPr>
                </a:tc>
              </a:tr>
            </a:tbl>
          </a:graphicData>
        </a:graphic>
      </p:graphicFrame>
      <p:grpSp>
        <p:nvGrpSpPr>
          <p:cNvPr id="16" name="group 16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150" name="picture 15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152" name="textbox 152"/>
            <p:cNvSpPr/>
            <p:nvPr/>
          </p:nvSpPr>
          <p:spPr>
            <a:xfrm>
              <a:off x="-12700" y="-12700"/>
              <a:ext cx="9169400" cy="642619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55"/>
                </a:lnSpc>
                <a:spcBef>
                  <a:spcPts val="0"/>
                </a:spcBef>
                <a:tabLst>
                  <a:tab pos="589280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5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申报要求</a:t>
              </a:r>
              <a:endParaRPr lang="en-US" altLang="en-US" sz="2100" dirty="0"/>
            </a:p>
          </p:txBody>
        </p:sp>
        <p:sp>
          <p:nvSpPr>
            <p:cNvPr id="154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56" name="rect"/>
          <p:cNvSpPr/>
          <p:nvPr/>
        </p:nvSpPr>
        <p:spPr>
          <a:xfrm>
            <a:off x="2434589" y="2627629"/>
            <a:ext cx="5811011" cy="25400"/>
          </a:xfrm>
          <a:prstGeom prst="rect">
            <a:avLst/>
          </a:prstGeom>
          <a:solidFill>
            <a:srgbClr val="FFFFFF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58" name="path"/>
          <p:cNvSpPr/>
          <p:nvPr/>
        </p:nvSpPr>
        <p:spPr>
          <a:xfrm>
            <a:off x="3194304" y="2459735"/>
            <a:ext cx="4279391" cy="391668"/>
          </a:xfrm>
          <a:custGeom>
            <a:avLst/>
            <a:gdLst/>
            <a:ahLst/>
            <a:cxnLst/>
            <a:rect l="0" t="0" r="0" b="0"/>
            <a:pathLst>
              <a:path w="6739" h="616">
                <a:moveTo>
                  <a:pt x="0" y="616"/>
                </a:moveTo>
                <a:lnTo>
                  <a:pt x="6739" y="616"/>
                </a:lnTo>
                <a:lnTo>
                  <a:pt x="6739" y="0"/>
                </a:lnTo>
                <a:lnTo>
                  <a:pt x="0" y="0"/>
                </a:lnTo>
                <a:lnTo>
                  <a:pt x="0" y="616"/>
                </a:lnTo>
                <a:close/>
              </a:path>
            </a:pathLst>
          </a:custGeom>
          <a:solidFill>
            <a:srgbClr val="005DA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0" name="rect"/>
          <p:cNvSpPr/>
          <p:nvPr/>
        </p:nvSpPr>
        <p:spPr>
          <a:xfrm>
            <a:off x="2434589" y="4148582"/>
            <a:ext cx="5811011" cy="25400"/>
          </a:xfrm>
          <a:prstGeom prst="rect">
            <a:avLst/>
          </a:prstGeom>
          <a:solidFill>
            <a:srgbClr val="FFFFFF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2" name="path"/>
          <p:cNvSpPr/>
          <p:nvPr/>
        </p:nvSpPr>
        <p:spPr>
          <a:xfrm>
            <a:off x="3194304" y="3979164"/>
            <a:ext cx="4279391" cy="391668"/>
          </a:xfrm>
          <a:custGeom>
            <a:avLst/>
            <a:gdLst/>
            <a:ahLst/>
            <a:cxnLst/>
            <a:rect l="0" t="0" r="0" b="0"/>
            <a:pathLst>
              <a:path w="6739" h="616">
                <a:moveTo>
                  <a:pt x="0" y="616"/>
                </a:moveTo>
                <a:lnTo>
                  <a:pt x="6739" y="616"/>
                </a:lnTo>
                <a:lnTo>
                  <a:pt x="6739" y="0"/>
                </a:lnTo>
                <a:lnTo>
                  <a:pt x="0" y="0"/>
                </a:lnTo>
                <a:lnTo>
                  <a:pt x="0" y="616"/>
                </a:lnTo>
                <a:close/>
              </a:path>
            </a:pathLst>
          </a:custGeom>
          <a:solidFill>
            <a:srgbClr val="005DA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8" name="group 18"/>
          <p:cNvGrpSpPr/>
          <p:nvPr/>
        </p:nvGrpSpPr>
        <p:grpSpPr>
          <a:xfrm rot="21600000">
            <a:off x="163068" y="2459736"/>
            <a:ext cx="1449323" cy="1155191"/>
            <a:chOff x="0" y="0"/>
            <a:chExt cx="1449323" cy="1155191"/>
          </a:xfrm>
        </p:grpSpPr>
        <p:sp>
          <p:nvSpPr>
            <p:cNvPr id="164" name="path"/>
            <p:cNvSpPr/>
            <p:nvPr/>
          </p:nvSpPr>
          <p:spPr>
            <a:xfrm>
              <a:off x="0" y="0"/>
              <a:ext cx="1449323" cy="1155191"/>
            </a:xfrm>
            <a:custGeom>
              <a:avLst/>
              <a:gdLst/>
              <a:ahLst/>
              <a:cxnLst/>
              <a:rect l="0" t="0" r="0" b="0"/>
              <a:pathLst>
                <a:path w="2282" h="1819">
                  <a:moveTo>
                    <a:pt x="0" y="909"/>
                  </a:moveTo>
                  <a:lnTo>
                    <a:pt x="454" y="0"/>
                  </a:lnTo>
                  <a:lnTo>
                    <a:pt x="1827" y="0"/>
                  </a:lnTo>
                  <a:lnTo>
                    <a:pt x="2282" y="909"/>
                  </a:lnTo>
                  <a:lnTo>
                    <a:pt x="1827" y="1819"/>
                  </a:lnTo>
                  <a:lnTo>
                    <a:pt x="454" y="1819"/>
                  </a:lnTo>
                  <a:lnTo>
                    <a:pt x="0" y="909"/>
                  </a:lnTo>
                  <a:close/>
                </a:path>
              </a:pathLst>
            </a:custGeom>
            <a:solidFill>
              <a:srgbClr val="005DA2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66" name="textbox 166"/>
            <p:cNvSpPr/>
            <p:nvPr/>
          </p:nvSpPr>
          <p:spPr>
            <a:xfrm>
              <a:off x="-12700" y="-12700"/>
              <a:ext cx="1475105" cy="122301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7000"/>
                </a:lnSpc>
              </a:pPr>
              <a:endParaRPr lang="en-US" altLang="en-US" sz="1000" dirty="0"/>
            </a:p>
            <a:p>
              <a:pPr marL="373380" algn="l" rtl="0" eaLnBrk="0">
                <a:lnSpc>
                  <a:spcPct val="89000"/>
                </a:lnSpc>
                <a:spcBef>
                  <a:spcPts val="5"/>
                </a:spcBef>
              </a:pPr>
              <a:r>
                <a:rPr sz="3200" kern="0" spc="-9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申报</a:t>
              </a:r>
              <a:endParaRPr lang="en-US" altLang="en-US" sz="3200" dirty="0"/>
            </a:p>
            <a:p>
              <a:pPr marL="337185" algn="l" rtl="0" eaLnBrk="0">
                <a:lnSpc>
                  <a:spcPts val="4170"/>
                </a:lnSpc>
              </a:pPr>
              <a:r>
                <a:rPr sz="32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要求</a:t>
              </a:r>
              <a:endParaRPr lang="en-US" altLang="en-US" sz="3200" dirty="0"/>
            </a:p>
          </p:txBody>
        </p:sp>
      </p:grpSp>
      <p:sp>
        <p:nvSpPr>
          <p:cNvPr id="168" name="textbox 168"/>
          <p:cNvSpPr/>
          <p:nvPr/>
        </p:nvSpPr>
        <p:spPr>
          <a:xfrm>
            <a:off x="3194304" y="940307"/>
            <a:ext cx="4279900" cy="390525"/>
          </a:xfrm>
          <a:prstGeom prst="rect">
            <a:avLst/>
          </a:prstGeom>
          <a:solidFill>
            <a:srgbClr val="005DA2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13000"/>
              </a:lnSpc>
            </a:pPr>
            <a:endParaRPr lang="en-US" altLang="en-US" sz="600" dirty="0"/>
          </a:p>
          <a:p>
            <a:pPr marL="1755775" algn="l" rtl="0" eaLnBrk="0">
              <a:lnSpc>
                <a:spcPts val="1860"/>
              </a:lnSpc>
              <a:spcBef>
                <a:spcPts val="5"/>
              </a:spcBef>
            </a:pPr>
            <a:r>
              <a:rPr sz="1500" kern="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申请对象</a:t>
            </a:r>
            <a:endParaRPr lang="en-US" altLang="en-US" sz="1500" dirty="0"/>
          </a:p>
        </p:txBody>
      </p:sp>
      <p:sp>
        <p:nvSpPr>
          <p:cNvPr id="170" name="textbox 170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  <p:sp>
        <p:nvSpPr>
          <p:cNvPr id="172" name="textbox 172"/>
          <p:cNvSpPr/>
          <p:nvPr/>
        </p:nvSpPr>
        <p:spPr>
          <a:xfrm>
            <a:off x="4937631" y="4072261"/>
            <a:ext cx="815339" cy="2616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60"/>
              </a:lnSpc>
            </a:pPr>
            <a:r>
              <a:rPr sz="1500" kern="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申报条件</a:t>
            </a:r>
            <a:endParaRPr lang="en-US" altLang="en-US" sz="1500" dirty="0"/>
          </a:p>
        </p:txBody>
      </p:sp>
      <p:sp>
        <p:nvSpPr>
          <p:cNvPr id="174" name="textbox 174"/>
          <p:cNvSpPr/>
          <p:nvPr/>
        </p:nvSpPr>
        <p:spPr>
          <a:xfrm>
            <a:off x="4937631" y="2551944"/>
            <a:ext cx="815339" cy="2616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60"/>
              </a:lnSpc>
            </a:pPr>
            <a:r>
              <a:rPr sz="1500" kern="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申报形式</a:t>
            </a:r>
            <a:endParaRPr lang="en-US" alt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picture 1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96288" y="3609720"/>
            <a:ext cx="1137031" cy="795528"/>
          </a:xfrm>
          <a:prstGeom prst="rect">
            <a:avLst/>
          </a:prstGeom>
        </p:spPr>
      </p:pic>
      <p:graphicFrame>
        <p:nvGraphicFramePr>
          <p:cNvPr id="178" name="table 178"/>
          <p:cNvGraphicFramePr>
            <a:graphicFrameLocks noGrp="1"/>
          </p:cNvGraphicFramePr>
          <p:nvPr/>
        </p:nvGraphicFramePr>
        <p:xfrm>
          <a:off x="2421889" y="3979164"/>
          <a:ext cx="5836284" cy="1412239"/>
        </p:xfrm>
        <a:graphic>
          <a:graphicData uri="http://schemas.openxmlformats.org/drawingml/2006/table">
            <a:tbl>
              <a:tblPr>
                <a:solidFill>
                  <a:srgbClr val="E8E8E6"/>
                </a:solidFill>
              </a:tblPr>
              <a:tblGrid>
                <a:gridCol w="5836284"/>
              </a:tblGrid>
              <a:tr h="14122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2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20000"/>
                        </a:lnSpc>
                      </a:pPr>
                      <a:endParaRPr lang="en-US" altLang="en-US" sz="1000" dirty="0"/>
                    </a:p>
                    <a:p>
                      <a:pPr marL="303530" indent="1270" algn="l" rtl="0" eaLnBrk="0">
                        <a:lnSpc>
                          <a:spcPct val="125000"/>
                        </a:lnSpc>
                        <a:spcBef>
                          <a:spcPts val="0"/>
                        </a:spcBef>
                      </a:pP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组织专家组进行线上或线下答辩评审，评审专家组一般由3      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位以上相关领域的专家组成，专家包括行业专家及风险投</a:t>
                      </a:r>
                      <a:r>
                        <a:rPr sz="15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资     </a:t>
                      </a:r>
                      <a:r>
                        <a:rPr sz="15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人。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6"/>
                    </a:solidFill>
                  </a:tcPr>
                </a:tc>
              </a:tr>
            </a:tbl>
          </a:graphicData>
        </a:graphic>
      </p:graphicFrame>
      <p:pic>
        <p:nvPicPr>
          <p:cNvPr id="180" name="picture 1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296288" y="1668779"/>
            <a:ext cx="1137031" cy="795528"/>
          </a:xfrm>
          <a:prstGeom prst="rect">
            <a:avLst/>
          </a:prstGeom>
        </p:spPr>
      </p:pic>
      <p:graphicFrame>
        <p:nvGraphicFramePr>
          <p:cNvPr id="182" name="table 182"/>
          <p:cNvGraphicFramePr>
            <a:graphicFrameLocks noGrp="1"/>
          </p:cNvGraphicFramePr>
          <p:nvPr/>
        </p:nvGraphicFramePr>
        <p:xfrm>
          <a:off x="2421889" y="940307"/>
          <a:ext cx="5836284" cy="1410970"/>
        </p:xfrm>
        <a:graphic>
          <a:graphicData uri="http://schemas.openxmlformats.org/drawingml/2006/table">
            <a:tbl>
              <a:tblPr>
                <a:solidFill>
                  <a:srgbClr val="E8E8E6"/>
                </a:solidFill>
              </a:tblPr>
              <a:tblGrid>
                <a:gridCol w="5836284"/>
              </a:tblGrid>
              <a:tr h="14109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lang="en-US" altLang="en-US" sz="100" dirty="0"/>
                    </a:p>
                    <a:p>
                      <a:pPr marL="303530" algn="l" rtl="0" eaLnBrk="0">
                        <a:lnSpc>
                          <a:spcPct val="126000"/>
                        </a:lnSpc>
                      </a:pP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研究生向本校研究生院申报项目，由研究生院筛选后指导</a:t>
                      </a:r>
                      <a:r>
                        <a:rPr sz="15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学     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生线上提交。本科生向本校</a:t>
                      </a:r>
                      <a:r>
                        <a:rPr lang="zh-CN"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受理基金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申报，由</a:t>
                      </a:r>
                      <a:r>
                        <a:rPr lang="zh-CN"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受理基金</a:t>
                      </a: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筛选后指导</a:t>
                      </a:r>
                      <a:r>
                        <a:rPr sz="15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学</a:t>
                      </a:r>
                      <a:r>
                        <a:rPr sz="15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生线上提交。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6"/>
                    </a:solidFill>
                  </a:tcPr>
                </a:tc>
              </a:tr>
            </a:tbl>
          </a:graphicData>
        </a:graphic>
      </p:graphicFrame>
      <p:sp>
        <p:nvSpPr>
          <p:cNvPr id="184" name="rect"/>
          <p:cNvSpPr/>
          <p:nvPr/>
        </p:nvSpPr>
        <p:spPr>
          <a:xfrm>
            <a:off x="2434589" y="2640329"/>
            <a:ext cx="5811011" cy="1217676"/>
          </a:xfrm>
          <a:prstGeom prst="rect">
            <a:avLst/>
          </a:prstGeom>
          <a:solidFill>
            <a:srgbClr val="E8E8E6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6" name="rect"/>
          <p:cNvSpPr/>
          <p:nvPr/>
        </p:nvSpPr>
        <p:spPr>
          <a:xfrm>
            <a:off x="3194304" y="2459735"/>
            <a:ext cx="4279391" cy="391668"/>
          </a:xfrm>
          <a:prstGeom prst="rect">
            <a:avLst/>
          </a:prstGeom>
          <a:solidFill>
            <a:srgbClr val="005DA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88" name="picture 18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612391" y="2985643"/>
            <a:ext cx="820928" cy="103377"/>
          </a:xfrm>
          <a:prstGeom prst="rect">
            <a:avLst/>
          </a:prstGeom>
        </p:spPr>
      </p:pic>
      <p:graphicFrame>
        <p:nvGraphicFramePr>
          <p:cNvPr id="190" name="table 190"/>
          <p:cNvGraphicFramePr>
            <a:graphicFrameLocks noGrp="1"/>
          </p:cNvGraphicFramePr>
          <p:nvPr/>
        </p:nvGraphicFramePr>
        <p:xfrm>
          <a:off x="2421889" y="2564644"/>
          <a:ext cx="5836284" cy="1305560"/>
        </p:xfrm>
        <a:graphic>
          <a:graphicData uri="http://schemas.openxmlformats.org/drawingml/2006/table">
            <a:tbl>
              <a:tblPr/>
              <a:tblGrid>
                <a:gridCol w="5836284"/>
              </a:tblGrid>
              <a:tr h="1280160">
                <a:tc>
                  <a:txBody>
                    <a:bodyPr/>
                    <a:lstStyle/>
                    <a:p>
                      <a:pPr marL="2512695" algn="l" rtl="0" eaLnBrk="0">
                        <a:lnSpc>
                          <a:spcPts val="1865"/>
                        </a:lnSpc>
                      </a:pPr>
                      <a:r>
                        <a:rPr sz="1500" kern="0" spc="8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书面评审</a:t>
                      </a:r>
                      <a:endParaRPr lang="en-US" altLang="en-US" sz="1500" dirty="0"/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300" dirty="0"/>
                    </a:p>
                    <a:p>
                      <a:pPr marL="311785" indent="-8255" algn="l" rtl="0" eaLnBrk="0">
                        <a:lnSpc>
                          <a:spcPct val="121000"/>
                        </a:lnSpc>
                        <a:spcBef>
                          <a:spcPts val="0"/>
                        </a:spcBef>
                      </a:pPr>
                      <a:r>
                        <a:rPr sz="15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对申报材料进行书面审查，书面审查由基金会组织专家参</a:t>
                      </a:r>
                      <a:r>
                        <a:rPr sz="15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与     </a:t>
                      </a:r>
                      <a:r>
                        <a:rPr sz="15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审查。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0" name="group 20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192" name="picture 19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194" name="textbox 194"/>
            <p:cNvSpPr/>
            <p:nvPr/>
          </p:nvSpPr>
          <p:spPr>
            <a:xfrm>
              <a:off x="-12700" y="-12700"/>
              <a:ext cx="9169400" cy="643255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60"/>
                </a:lnSpc>
                <a:spcBef>
                  <a:spcPts val="0"/>
                </a:spcBef>
                <a:tabLst>
                  <a:tab pos="571500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8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入选流程</a:t>
              </a:r>
              <a:endParaRPr lang="en-US" altLang="en-US" sz="2100" dirty="0"/>
            </a:p>
          </p:txBody>
        </p:sp>
        <p:sp>
          <p:nvSpPr>
            <p:cNvPr id="196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98" name="rect"/>
          <p:cNvSpPr/>
          <p:nvPr/>
        </p:nvSpPr>
        <p:spPr>
          <a:xfrm>
            <a:off x="2434589" y="4148582"/>
            <a:ext cx="5811011" cy="25400"/>
          </a:xfrm>
          <a:prstGeom prst="rect">
            <a:avLst/>
          </a:prstGeom>
          <a:solidFill>
            <a:srgbClr val="FFFFFF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0" name="path"/>
          <p:cNvSpPr/>
          <p:nvPr/>
        </p:nvSpPr>
        <p:spPr>
          <a:xfrm>
            <a:off x="3194304" y="3979164"/>
            <a:ext cx="4279391" cy="391668"/>
          </a:xfrm>
          <a:custGeom>
            <a:avLst/>
            <a:gdLst/>
            <a:ahLst/>
            <a:cxnLst/>
            <a:rect l="0" t="0" r="0" b="0"/>
            <a:pathLst>
              <a:path w="6739" h="616">
                <a:moveTo>
                  <a:pt x="0" y="616"/>
                </a:moveTo>
                <a:lnTo>
                  <a:pt x="6739" y="616"/>
                </a:lnTo>
                <a:lnTo>
                  <a:pt x="6739" y="0"/>
                </a:lnTo>
                <a:lnTo>
                  <a:pt x="0" y="0"/>
                </a:lnTo>
                <a:lnTo>
                  <a:pt x="0" y="616"/>
                </a:lnTo>
                <a:close/>
              </a:path>
            </a:pathLst>
          </a:custGeom>
          <a:solidFill>
            <a:srgbClr val="005DA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163068" y="2459736"/>
            <a:ext cx="1449323" cy="1155191"/>
            <a:chOff x="0" y="0"/>
            <a:chExt cx="1449323" cy="1155191"/>
          </a:xfrm>
        </p:grpSpPr>
        <p:sp>
          <p:nvSpPr>
            <p:cNvPr id="202" name="path"/>
            <p:cNvSpPr/>
            <p:nvPr/>
          </p:nvSpPr>
          <p:spPr>
            <a:xfrm>
              <a:off x="0" y="0"/>
              <a:ext cx="1449323" cy="1155191"/>
            </a:xfrm>
            <a:custGeom>
              <a:avLst/>
              <a:gdLst/>
              <a:ahLst/>
              <a:cxnLst/>
              <a:rect l="0" t="0" r="0" b="0"/>
              <a:pathLst>
                <a:path w="2282" h="1819">
                  <a:moveTo>
                    <a:pt x="0" y="909"/>
                  </a:moveTo>
                  <a:lnTo>
                    <a:pt x="454" y="0"/>
                  </a:lnTo>
                  <a:lnTo>
                    <a:pt x="1827" y="0"/>
                  </a:lnTo>
                  <a:lnTo>
                    <a:pt x="2282" y="909"/>
                  </a:lnTo>
                  <a:lnTo>
                    <a:pt x="1827" y="1819"/>
                  </a:lnTo>
                  <a:lnTo>
                    <a:pt x="454" y="1819"/>
                  </a:lnTo>
                  <a:lnTo>
                    <a:pt x="0" y="909"/>
                  </a:lnTo>
                  <a:close/>
                </a:path>
              </a:pathLst>
            </a:custGeom>
            <a:solidFill>
              <a:srgbClr val="005DA2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04" name="textbox 204"/>
            <p:cNvSpPr/>
            <p:nvPr/>
          </p:nvSpPr>
          <p:spPr>
            <a:xfrm>
              <a:off x="-12700" y="-12700"/>
              <a:ext cx="1475105" cy="1223644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7000"/>
                </a:lnSpc>
              </a:pPr>
              <a:endParaRPr lang="en-US" altLang="en-US" sz="1000" dirty="0"/>
            </a:p>
            <a:p>
              <a:pPr marL="336550" algn="l" rtl="0" eaLnBrk="0">
                <a:lnSpc>
                  <a:spcPct val="89000"/>
                </a:lnSpc>
                <a:spcBef>
                  <a:spcPts val="5"/>
                </a:spcBef>
              </a:pPr>
              <a:r>
                <a:rPr sz="32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入选</a:t>
              </a:r>
              <a:endParaRPr lang="en-US" altLang="en-US" sz="3200" dirty="0"/>
            </a:p>
            <a:p>
              <a:pPr marL="335915" algn="l" rtl="0" eaLnBrk="0">
                <a:lnSpc>
                  <a:spcPts val="4175"/>
                </a:lnSpc>
              </a:pPr>
              <a:r>
                <a:rPr sz="32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流程</a:t>
              </a:r>
              <a:endParaRPr lang="en-US" altLang="en-US" sz="3200" dirty="0"/>
            </a:p>
          </p:txBody>
        </p:sp>
      </p:grpSp>
      <p:sp>
        <p:nvSpPr>
          <p:cNvPr id="206" name="rect"/>
          <p:cNvSpPr/>
          <p:nvPr/>
        </p:nvSpPr>
        <p:spPr>
          <a:xfrm>
            <a:off x="2434589" y="1108202"/>
            <a:ext cx="5811011" cy="25400"/>
          </a:xfrm>
          <a:prstGeom prst="rect">
            <a:avLst/>
          </a:prstGeom>
          <a:solidFill>
            <a:srgbClr val="FFFFFF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8" name="path"/>
          <p:cNvSpPr/>
          <p:nvPr/>
        </p:nvSpPr>
        <p:spPr>
          <a:xfrm>
            <a:off x="3194304" y="940307"/>
            <a:ext cx="4279391" cy="390144"/>
          </a:xfrm>
          <a:custGeom>
            <a:avLst/>
            <a:gdLst/>
            <a:ahLst/>
            <a:cxnLst/>
            <a:rect l="0" t="0" r="0" b="0"/>
            <a:pathLst>
              <a:path w="6739" h="614">
                <a:moveTo>
                  <a:pt x="0" y="614"/>
                </a:moveTo>
                <a:lnTo>
                  <a:pt x="6739" y="614"/>
                </a:lnTo>
                <a:lnTo>
                  <a:pt x="6739" y="0"/>
                </a:lnTo>
                <a:lnTo>
                  <a:pt x="0" y="0"/>
                </a:lnTo>
                <a:lnTo>
                  <a:pt x="0" y="614"/>
                </a:lnTo>
                <a:close/>
              </a:path>
            </a:pathLst>
          </a:custGeom>
          <a:solidFill>
            <a:srgbClr val="005DA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0" name="textbox 210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  <p:sp>
        <p:nvSpPr>
          <p:cNvPr id="212" name="textbox 212"/>
          <p:cNvSpPr/>
          <p:nvPr/>
        </p:nvSpPr>
        <p:spPr>
          <a:xfrm>
            <a:off x="4715505" y="4072261"/>
            <a:ext cx="1241425" cy="2616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55"/>
              </a:lnSpc>
            </a:pPr>
            <a:r>
              <a:rPr sz="1500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集中面试评审</a:t>
            </a:r>
            <a:endParaRPr lang="en-US" altLang="en-US" sz="1500" dirty="0"/>
          </a:p>
        </p:txBody>
      </p:sp>
      <p:sp>
        <p:nvSpPr>
          <p:cNvPr id="214" name="textbox 214"/>
          <p:cNvSpPr/>
          <p:nvPr/>
        </p:nvSpPr>
        <p:spPr>
          <a:xfrm>
            <a:off x="4919388" y="1031500"/>
            <a:ext cx="833755" cy="26098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50"/>
              </a:lnSpc>
            </a:pPr>
            <a:r>
              <a:rPr sz="1500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校内初筛</a:t>
            </a:r>
            <a:endParaRPr lang="en-US" alt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" name="table 216"/>
          <p:cNvGraphicFramePr>
            <a:graphicFrameLocks noGrp="1"/>
          </p:cNvGraphicFramePr>
          <p:nvPr/>
        </p:nvGraphicFramePr>
        <p:xfrm>
          <a:off x="438912" y="906907"/>
          <a:ext cx="8243569" cy="4685665"/>
        </p:xfrm>
        <a:graphic>
          <a:graphicData uri="http://schemas.openxmlformats.org/drawingml/2006/table">
            <a:tbl>
              <a:tblPr/>
              <a:tblGrid>
                <a:gridCol w="2118360"/>
                <a:gridCol w="6125209"/>
              </a:tblGrid>
              <a:tr h="43751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700" dirty="0"/>
                    </a:p>
                    <a:p>
                      <a:pPr marL="875665" algn="l" rtl="0" eaLnBrk="0">
                        <a:lnSpc>
                          <a:spcPts val="1825"/>
                        </a:lnSpc>
                        <a:spcBef>
                          <a:spcPts val="5"/>
                        </a:spcBef>
                      </a:pPr>
                      <a:r>
                        <a:rPr sz="1500" kern="0" spc="20" dirty="0">
                          <a:ln w="5803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时间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700" dirty="0"/>
                    </a:p>
                    <a:p>
                      <a:pPr marL="2662555" algn="l" rtl="0" eaLnBrk="0">
                        <a:lnSpc>
                          <a:spcPts val="1810"/>
                        </a:lnSpc>
                        <a:spcBef>
                          <a:spcPts val="5"/>
                        </a:spcBef>
                      </a:pPr>
                      <a:r>
                        <a:rPr sz="1500" kern="0" spc="80" dirty="0">
                          <a:ln w="5803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工作项目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400" dirty="0"/>
                    </a:p>
                    <a:p>
                      <a:pPr marL="798195" algn="l" rtl="0" eaLnBrk="0">
                        <a:lnSpc>
                          <a:spcPct val="95000"/>
                        </a:lnSpc>
                      </a:pP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4月</a:t>
                      </a:r>
                      <a:r>
                        <a:rPr lang="en-US"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日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300" dirty="0"/>
                    </a:p>
                    <a:p>
                      <a:pPr marL="79375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启动招生，申报宣传和动员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E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400" dirty="0"/>
                    </a:p>
                    <a:p>
                      <a:pPr marL="72580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lang="en-US"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月</a:t>
                      </a:r>
                      <a:r>
                        <a:rPr lang="en-US"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日前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300" dirty="0"/>
                    </a:p>
                    <a:p>
                      <a:pPr marL="7937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学生完成项目申请书填写并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完成线上提交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F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400" dirty="0"/>
                    </a:p>
                    <a:p>
                      <a:pPr marL="72390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6月</a:t>
                      </a:r>
                      <a:r>
                        <a:rPr lang="en-US"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0日前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300" dirty="0"/>
                    </a:p>
                    <a:p>
                      <a:pPr marL="7556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入孵评审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E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400" dirty="0"/>
                    </a:p>
                    <a:p>
                      <a:pPr marL="87884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7月初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300" dirty="0"/>
                    </a:p>
                    <a:p>
                      <a:pPr marL="7620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创星孵化营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F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761365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8月-10月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700" dirty="0"/>
                    </a:p>
                    <a:p>
                      <a:pPr marL="75565" indent="254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分小组进行主题活动、学员注册公司、线上天使基金申请、提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交创业项目商</a:t>
                      </a: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业计划书、创业企业参观、创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业沙龙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E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400" dirty="0"/>
                    </a:p>
                    <a:p>
                      <a:pPr marL="92456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11月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lang="en-US" altLang="en-US" sz="300" dirty="0"/>
                    </a:p>
                    <a:p>
                      <a:pPr marL="7620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全球创业周中国站系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列活动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F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400" dirty="0"/>
                    </a:p>
                    <a:p>
                      <a:pPr marL="35306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round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11月15日-12月15日前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300" dirty="0"/>
                    </a:p>
                    <a:p>
                      <a:pPr marL="7620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基金会组织结项答辩、“天使基金”专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场评审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E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</a:pPr>
                      <a:endParaRPr lang="en-US" altLang="en-US" sz="200" dirty="0"/>
                    </a:p>
                    <a:p>
                      <a:pPr marL="257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ln w="4368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12月31日前（最迟2024年3</a:t>
                      </a:r>
                      <a:endParaRPr lang="en-US" altLang="en-US" sz="1200" dirty="0"/>
                    </a:p>
                    <a:p>
                      <a:pPr marL="1052830" algn="l" rtl="0" eaLnBrk="0">
                        <a:lnSpc>
                          <a:spcPct val="95000"/>
                        </a:lnSpc>
                      </a:pPr>
                      <a:r>
                        <a:rPr sz="1200" kern="0" spc="-10" dirty="0">
                          <a:ln w="4368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月</a:t>
                      </a:r>
                      <a:endParaRPr lang="en-US" altLang="en-US" sz="1200" dirty="0"/>
                    </a:p>
                    <a:p>
                      <a:pPr marL="821690" algn="l" rtl="0" eaLnBrk="0">
                        <a:lnSpc>
                          <a:spcPct val="96000"/>
                        </a:lnSpc>
                        <a:spcBef>
                          <a:spcPts val="135"/>
                        </a:spcBef>
                      </a:pPr>
                      <a:r>
                        <a:rPr sz="1200" kern="0" spc="-8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31日前）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153035" algn="l" rtl="0" eaLnBrk="0">
                        <a:lnSpc>
                          <a:spcPct val="95000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“创星奖”拟获奖项目完成企业工商注册</a:t>
                      </a: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，创业企业启动运作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F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495935" algn="l" rtl="0" eaLnBrk="0">
                        <a:lnSpc>
                          <a:spcPct val="95000"/>
                        </a:lnSpc>
                      </a:pP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</a:t>
                      </a:r>
                      <a:r>
                        <a:rPr lang="en-US"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年3月31日前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700" dirty="0"/>
                    </a:p>
                    <a:p>
                      <a:pPr marL="77470" indent="-127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基金会完成第一批拟获创星奖项目专项信息审核确定第一批创星奖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名单并划</a:t>
                      </a: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拨奖创金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E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495935" algn="l" rtl="0" eaLnBrk="0">
                        <a:lnSpc>
                          <a:spcPct val="95000"/>
                        </a:lnSpc>
                      </a:pP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</a:t>
                      </a:r>
                      <a:r>
                        <a:rPr lang="en-US"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1200" kern="0" spc="-10" dirty="0">
                          <a:ln w="4356" cap="flat" cmpd="sng">
                            <a:solidFill>
                              <a:srgbClr val="FFFFFF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年6月30日前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700" dirty="0"/>
                    </a:p>
                    <a:p>
                      <a:pPr marL="77470" indent="-127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基金会完成第二批拟获创星奖项目专项信息审核确定第二批创星奖</a:t>
                      </a: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名单并划</a:t>
                      </a: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拨奖创金</a:t>
                      </a:r>
                      <a:endParaRPr lang="en-US" altLang="en-US" sz="14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F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E"/>
                    </a:solidFill>
                  </a:tcPr>
                </a:tc>
              </a:tr>
            </a:tbl>
          </a:graphicData>
        </a:graphic>
      </p:graphicFrame>
      <p:grpSp>
        <p:nvGrpSpPr>
          <p:cNvPr id="24" name="group 24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218" name="picture 21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220" name="textbox 220"/>
            <p:cNvSpPr/>
            <p:nvPr/>
          </p:nvSpPr>
          <p:spPr>
            <a:xfrm>
              <a:off x="-12700" y="-12700"/>
              <a:ext cx="9169400" cy="641984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50"/>
                </a:lnSpc>
                <a:spcBef>
                  <a:spcPts val="0"/>
                </a:spcBef>
                <a:tabLst>
                  <a:tab pos="571500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9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培养流程时间表</a:t>
              </a:r>
              <a:endParaRPr lang="en-US" altLang="en-US" sz="2100" dirty="0"/>
            </a:p>
          </p:txBody>
        </p:sp>
        <p:sp>
          <p:nvSpPr>
            <p:cNvPr id="222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24" name="textbox 224"/>
          <p:cNvSpPr/>
          <p:nvPr/>
        </p:nvSpPr>
        <p:spPr>
          <a:xfrm>
            <a:off x="5954803" y="5481356"/>
            <a:ext cx="203581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                   f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or</a:t>
            </a:r>
            <a:endParaRPr lang="en-US" alt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picture 2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301752"/>
            <a:ext cx="9144000" cy="589788"/>
          </a:xfrm>
          <a:prstGeom prst="rect">
            <a:avLst/>
          </a:prstGeom>
        </p:spPr>
      </p:pic>
      <p:graphicFrame>
        <p:nvGraphicFramePr>
          <p:cNvPr id="228" name="table 228"/>
          <p:cNvGraphicFramePr>
            <a:graphicFrameLocks noGrp="1"/>
          </p:cNvGraphicFramePr>
          <p:nvPr/>
        </p:nvGraphicFramePr>
        <p:xfrm>
          <a:off x="0" y="0"/>
          <a:ext cx="9143365" cy="5714364"/>
        </p:xfrm>
        <a:graphic>
          <a:graphicData uri="http://schemas.openxmlformats.org/drawingml/2006/table">
            <a:tbl>
              <a:tblPr/>
              <a:tblGrid>
                <a:gridCol w="857250"/>
                <a:gridCol w="4657725"/>
                <a:gridCol w="3628390"/>
              </a:tblGrid>
              <a:tr h="48005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8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231140" algn="l" rtl="0" eaLnBrk="0">
                        <a:lnSpc>
                          <a:spcPts val="1810"/>
                        </a:lnSpc>
                      </a:pPr>
                      <a:r>
                        <a:rPr sz="1500" kern="0" spc="60" dirty="0">
                          <a:ln w="5791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评级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800" dirty="0"/>
                    </a:p>
                    <a:p>
                      <a:pPr marL="131572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kern="0" spc="10" dirty="0">
                          <a:ln w="5791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考评标准（同时具备</a:t>
                      </a:r>
                      <a:r>
                        <a:rPr sz="1500" kern="0" spc="0" dirty="0">
                          <a:ln w="5791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800" dirty="0"/>
                    </a:p>
                    <a:p>
                      <a:pPr marL="141859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kern="0" spc="70" dirty="0">
                          <a:ln w="5791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处理意见</a:t>
                      </a:r>
                      <a:endParaRPr lang="en-US" altLang="en-US" sz="15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5633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marL="5334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ln w="4354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创星一等奖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397510" algn="l" rtl="0" eaLnBrk="0">
                        <a:lnSpc>
                          <a:spcPct val="9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或者在之后新注册创</a:t>
                      </a: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业企业；</a:t>
                      </a:r>
                      <a:endParaRPr lang="en-US" altLang="en-US" sz="1100" dirty="0"/>
                    </a:p>
                    <a:p>
                      <a:pPr marL="54610" algn="l" rtl="0" eaLnBrk="0">
                        <a:lnSpc>
                          <a:spcPct val="95000"/>
                        </a:lnSpc>
                        <a:spcBef>
                          <a:spcPts val="720"/>
                        </a:spcBef>
                      </a:pP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</a:t>
                      </a:r>
                      <a:r>
                        <a:rPr sz="1100" kern="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积极参加孵化培训，完成研究生计划规定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的课程及相关创业活动，并</a:t>
                      </a:r>
                      <a:endParaRPr lang="en-US" altLang="en-US" sz="1100" dirty="0"/>
                    </a:p>
                    <a:p>
                      <a:pPr marL="395605" algn="l" rtl="0" eaLnBrk="0">
                        <a:lnSpc>
                          <a:spcPct val="95000"/>
                        </a:lnSpc>
                        <a:spcBef>
                          <a:spcPts val="73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通过结项审核（审核方式为现场答辩，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下同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）；</a:t>
                      </a:r>
                      <a:endParaRPr lang="en-US" altLang="en-US" sz="1100" dirty="0"/>
                    </a:p>
                    <a:p>
                      <a:pPr marL="55880" algn="l" rtl="0" eaLnBrk="0">
                        <a:lnSpc>
                          <a:spcPct val="95000"/>
                        </a:lnSpc>
                        <a:spcBef>
                          <a:spcPts val="72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   创业项目在孵化期内通过“天使基金</a:t>
                      </a:r>
                      <a:r>
                        <a:rPr sz="1100" kern="0" spc="-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”评审且获资助；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5207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</a:t>
                      </a:r>
                      <a:r>
                        <a:rPr sz="1100" kern="0" spc="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通过基金会专项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信息审核。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400" dirty="0"/>
                    </a:p>
                    <a:p>
                      <a:pPr marL="64135" algn="l" rtl="0" eaLnBrk="0">
                        <a:lnSpc>
                          <a:spcPts val="1240"/>
                        </a:lnSpc>
                        <a:spcBef>
                          <a:spcPts val="5"/>
                        </a:spcBef>
                      </a:pP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</a:t>
                      </a:r>
                      <a:r>
                        <a:rPr sz="10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给予结项证书；</a:t>
                      </a:r>
                      <a:endParaRPr lang="en-US" altLang="en-US" sz="1000" dirty="0"/>
                    </a:p>
                    <a:p>
                      <a:pPr marL="55245" algn="l" rtl="0" eaLnBrk="0">
                        <a:lnSpc>
                          <a:spcPct val="95000"/>
                        </a:lnSpc>
                        <a:spcBef>
                          <a:spcPts val="740"/>
                        </a:spcBef>
                      </a:pP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</a:t>
                      </a:r>
                      <a:r>
                        <a:rPr sz="1100" kern="0" spc="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创星一等奖</a:t>
                      </a:r>
                      <a:r>
                        <a:rPr lang="en-US"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万元奖创金划拨至申请人（既为研究生</a:t>
                      </a:r>
                      <a:endParaRPr lang="en-US" altLang="en-US" sz="1100" dirty="0"/>
                    </a:p>
                    <a:p>
                      <a:pPr marL="396875" algn="l" rtl="0" eaLnBrk="0">
                        <a:lnSpc>
                          <a:spcPct val="95000"/>
                        </a:lnSpc>
                        <a:spcBef>
                          <a:spcPts val="735"/>
                        </a:spcBef>
                      </a:pPr>
                      <a:r>
                        <a:rPr sz="11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计划主申请人也是“天使基金</a:t>
                      </a:r>
                      <a:r>
                        <a:rPr sz="1100" kern="0" spc="-3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”申请人，下同）担</a:t>
                      </a:r>
                      <a:endParaRPr lang="en-US" altLang="en-US" sz="1100" dirty="0"/>
                    </a:p>
                    <a:p>
                      <a:pPr marL="396240" algn="l" rtl="0" eaLnBrk="0">
                        <a:lnSpc>
                          <a:spcPct val="95000"/>
                        </a:lnSpc>
                        <a:spcBef>
                          <a:spcPts val="72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任法定代表人的创业企业账户；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5651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   提供“天使基金</a:t>
                      </a:r>
                      <a:r>
                        <a:rPr sz="1100" kern="0" spc="-4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”资助后的相关服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务。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</a:tr>
              <a:tr h="17551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lang="en-US" altLang="en-US" sz="100" dirty="0"/>
                    </a:p>
                    <a:p>
                      <a:pPr marL="53340" algn="l" rtl="0" eaLnBrk="0">
                        <a:lnSpc>
                          <a:spcPct val="95000"/>
                        </a:lnSpc>
                      </a:pPr>
                      <a:r>
                        <a:rPr sz="1200" kern="0" spc="-10" dirty="0">
                          <a:ln w="4354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创星二等奖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400" dirty="0"/>
                    </a:p>
                    <a:p>
                      <a:pPr marL="6350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   申请人真实创业，申请研究生计划时已注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册创业企业且不超过2年，</a:t>
                      </a:r>
                      <a:endParaRPr lang="en-US" altLang="en-US" sz="1100" dirty="0"/>
                    </a:p>
                    <a:p>
                      <a:pPr marL="397510" algn="l" rtl="0" eaLnBrk="0">
                        <a:lnSpc>
                          <a:spcPct val="96000"/>
                        </a:lnSpc>
                        <a:spcBef>
                          <a:spcPts val="72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或者在之后新注册创</a:t>
                      </a: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业企业；</a:t>
                      </a:r>
                      <a:endParaRPr lang="en-US" altLang="en-US" sz="1100" dirty="0"/>
                    </a:p>
                    <a:p>
                      <a:pPr marL="54610" algn="l" rtl="0" eaLnBrk="0">
                        <a:lnSpc>
                          <a:spcPct val="95000"/>
                        </a:lnSpc>
                        <a:spcBef>
                          <a:spcPts val="720"/>
                        </a:spcBef>
                      </a:pP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</a:t>
                      </a:r>
                      <a:r>
                        <a:rPr sz="1100" kern="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积极参加孵化培训，完成研究生计划规定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的课程及相关创业活动，并</a:t>
                      </a:r>
                      <a:endParaRPr lang="en-US" altLang="en-US" sz="1100" dirty="0"/>
                    </a:p>
                    <a:p>
                      <a:pPr marL="395605" algn="l" rtl="0" eaLnBrk="0">
                        <a:lnSpc>
                          <a:spcPts val="1245"/>
                        </a:lnSpc>
                        <a:spcBef>
                          <a:spcPts val="730"/>
                        </a:spcBef>
                      </a:pP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通过结项审核；</a:t>
                      </a:r>
                      <a:endParaRPr lang="en-US" altLang="en-US" sz="1000" dirty="0"/>
                    </a:p>
                    <a:p>
                      <a:pPr marL="55880" algn="l" rtl="0" eaLnBrk="0">
                        <a:lnSpc>
                          <a:spcPct val="95000"/>
                        </a:lnSpc>
                        <a:spcBef>
                          <a:spcPts val="735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</a:t>
                      </a:r>
                      <a:r>
                        <a:rPr sz="1100" kern="0" spc="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创业项目在孵化期内未通过“天使基金</a:t>
                      </a:r>
                      <a:r>
                        <a:rPr sz="1100" kern="0" spc="-4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”评审或者通过评审非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诚信创</a:t>
                      </a:r>
                      <a:endParaRPr lang="en-US" altLang="en-US" sz="1100" dirty="0"/>
                    </a:p>
                    <a:p>
                      <a:pPr marL="394970" algn="l" rtl="0" eaLnBrk="0">
                        <a:lnSpc>
                          <a:spcPct val="95000"/>
                        </a:lnSpc>
                        <a:spcBef>
                          <a:spcPts val="725"/>
                        </a:spcBef>
                      </a:pPr>
                      <a:r>
                        <a:rPr sz="11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业因素未获资助；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5207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</a:t>
                      </a:r>
                      <a:r>
                        <a:rPr sz="1100" kern="0" spc="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通过基金会专项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信息审核。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400" dirty="0"/>
                    </a:p>
                    <a:p>
                      <a:pPr marL="64135" algn="l" rtl="0" eaLnBrk="0">
                        <a:lnSpc>
                          <a:spcPts val="1240"/>
                        </a:lnSpc>
                        <a:spcBef>
                          <a:spcPts val="5"/>
                        </a:spcBef>
                      </a:pP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</a:t>
                      </a:r>
                      <a:r>
                        <a:rPr sz="10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给予结项证书；</a:t>
                      </a:r>
                      <a:endParaRPr sz="1200" kern="0" spc="-20" dirty="0">
                        <a:ln w="4354" cap="flat" cmpd="sng">
                          <a:solidFill>
                            <a:srgbClr val="000000">
                              <a:alpha val="100000"/>
                            </a:srgbClr>
                          </a:solidFill>
                          <a:prstDash val="solid"/>
                          <a:miter lim="10"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55245" algn="l" rtl="0" eaLnBrk="0">
                        <a:lnSpc>
                          <a:spcPct val="95000"/>
                        </a:lnSpc>
                        <a:spcBef>
                          <a:spcPts val="740"/>
                        </a:spcBef>
                      </a:pP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</a:t>
                      </a:r>
                      <a:r>
                        <a:rPr sz="1100" kern="0" spc="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创星二等奖</a:t>
                      </a:r>
                      <a:r>
                        <a:rPr lang="en-US"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万元奖创金划入申请人（即研究生计划</a:t>
                      </a:r>
                      <a:endParaRPr lang="en-US" altLang="en-US" sz="1100" dirty="0"/>
                    </a:p>
                    <a:p>
                      <a:pPr marL="397510" algn="l" rtl="0" eaLnBrk="0">
                        <a:lnSpc>
                          <a:spcPct val="95000"/>
                        </a:lnSpc>
                        <a:spcBef>
                          <a:spcPts val="73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主申请人）担任法定代表人的创业企业账户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；</a:t>
                      </a:r>
                      <a:endParaRPr lang="en-US" altLang="en-US" sz="1100" dirty="0"/>
                    </a:p>
                    <a:p>
                      <a:pPr marL="56515" algn="l" rtl="0" eaLnBrk="0">
                        <a:lnSpc>
                          <a:spcPct val="95000"/>
                        </a:lnSpc>
                        <a:spcBef>
                          <a:spcPts val="720"/>
                        </a:spcBef>
                      </a:pPr>
                      <a:r>
                        <a:rPr sz="11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</a:t>
                      </a:r>
                      <a:r>
                        <a:rPr sz="1100" kern="0" spc="3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提供必要的跟踪服务，可以在创业项目成熟后再申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600" dirty="0"/>
                    </a:p>
                    <a:p>
                      <a:pPr marL="395605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请“天使基金</a:t>
                      </a:r>
                      <a:r>
                        <a:rPr sz="1100" kern="0" spc="-3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2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130175" algn="l" rtl="0" eaLnBrk="0">
                        <a:lnSpc>
                          <a:spcPct val="95000"/>
                        </a:lnSpc>
                      </a:pPr>
                      <a:r>
                        <a:rPr sz="1200" kern="0" spc="-10" dirty="0">
                          <a:ln w="4354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结项通过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400" dirty="0"/>
                    </a:p>
                    <a:p>
                      <a:pPr marL="63500"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   准备创业或形成创业团队，未成立创业企业；</a:t>
                      </a:r>
                      <a:endParaRPr lang="en-US" altLang="en-US" sz="1100" dirty="0"/>
                    </a:p>
                    <a:p>
                      <a:pPr marL="54610" algn="l" rtl="0" eaLnBrk="0">
                        <a:lnSpc>
                          <a:spcPct val="95000"/>
                        </a:lnSpc>
                        <a:spcBef>
                          <a:spcPts val="72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   按时参加孵化培训，完成研究生计划规定的课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程，学有所获；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5588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</a:t>
                      </a:r>
                      <a:r>
                        <a:rPr sz="1100" kern="0" spc="3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通过基金会组织的结项审核。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400" dirty="0"/>
                    </a:p>
                    <a:p>
                      <a:pPr marL="64135" algn="l" rtl="0" eaLnBrk="0">
                        <a:lnSpc>
                          <a:spcPts val="1240"/>
                        </a:lnSpc>
                        <a:spcBef>
                          <a:spcPts val="0"/>
                        </a:spcBef>
                      </a:pP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</a:t>
                      </a:r>
                      <a:r>
                        <a:rPr sz="10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给予结项证书；</a:t>
                      </a:r>
                      <a:endParaRPr lang="en-US" altLang="en-US" sz="1000" dirty="0"/>
                    </a:p>
                    <a:p>
                      <a:pPr marL="55245" algn="l" rtl="0" eaLnBrk="0">
                        <a:lnSpc>
                          <a:spcPct val="95000"/>
                        </a:lnSpc>
                        <a:spcBef>
                          <a:spcPts val="745"/>
                        </a:spcBef>
                      </a:pPr>
                      <a:r>
                        <a:rPr sz="11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</a:t>
                      </a:r>
                      <a:r>
                        <a:rPr sz="1100" kern="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视情提供跟踪服</a:t>
                      </a:r>
                      <a:r>
                        <a:rPr sz="11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务，可以在创业项目成熟后再申请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600" dirty="0"/>
                    </a:p>
                    <a:p>
                      <a:pPr marL="456565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1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“天使基金</a:t>
                      </a:r>
                      <a:r>
                        <a:rPr sz="1100" kern="0" spc="-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</a:tr>
              <a:tr h="104711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57150" algn="l" rtl="0" eaLnBrk="0">
                        <a:lnSpc>
                          <a:spcPct val="95000"/>
                        </a:lnSpc>
                      </a:pPr>
                      <a:r>
                        <a:rPr sz="1200" kern="0" spc="-20" dirty="0">
                          <a:ln w="4354" cap="flat" cmpd="sng">
                            <a:solidFill>
                              <a:srgbClr val="000000">
                                <a:alpha val="100000"/>
                              </a:srgbClr>
                            </a:solidFill>
                            <a:prstDash val="solid"/>
                            <a:miter lim="10"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结项不通过</a:t>
                      </a:r>
                      <a:endParaRPr lang="en-US" altLang="en-US" sz="12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400" dirty="0"/>
                    </a:p>
                    <a:p>
                      <a:pPr marL="6350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</a:t>
                      </a:r>
                      <a:r>
                        <a:rPr sz="1100" kern="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缺席孵化培训，未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完成研究生计划规定的课程；</a:t>
                      </a:r>
                      <a:endParaRPr lang="en-US" altLang="en-US" sz="1100" dirty="0"/>
                    </a:p>
                    <a:p>
                      <a:pPr marL="54610" algn="l" rtl="0" eaLnBrk="0">
                        <a:lnSpc>
                          <a:spcPct val="95000"/>
                        </a:lnSpc>
                        <a:spcBef>
                          <a:spcPts val="73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   或者扰乱正常孵化培训秩序；</a:t>
                      </a:r>
                      <a:endParaRPr lang="en-US" altLang="en-US" sz="1100" dirty="0"/>
                    </a:p>
                    <a:p>
                      <a:pPr marL="55880" algn="l" rtl="0" eaLnBrk="0">
                        <a:lnSpc>
                          <a:spcPct val="95000"/>
                        </a:lnSpc>
                        <a:spcBef>
                          <a:spcPts val="72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   或者涉嫌非真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实创业以成立创业企业的方式套取奖创金；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600" dirty="0"/>
                    </a:p>
                    <a:p>
                      <a:pPr marL="5207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   或者不参加结项答辩或未通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过结项答辩的。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400" dirty="0"/>
                    </a:p>
                    <a:p>
                      <a:pPr marL="6413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1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不给予结项证书；</a:t>
                      </a:r>
                      <a:endParaRPr lang="en-US" altLang="en-US" sz="1100" dirty="0"/>
                    </a:p>
                    <a:p>
                      <a:pPr marL="55245" algn="l" rtl="0" eaLnBrk="0">
                        <a:lnSpc>
                          <a:spcPct val="95000"/>
                        </a:lnSpc>
                        <a:spcBef>
                          <a:spcPts val="730"/>
                        </a:spcBef>
                      </a:pPr>
                      <a:r>
                        <a:rPr sz="11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11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发现涉嫌非诚信</a:t>
                      </a:r>
                      <a:r>
                        <a:rPr sz="11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行为的，通报所在高校，并视情节</a:t>
                      </a:r>
                      <a:endParaRPr lang="en-US" altLang="en-US" sz="11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algn="r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严重程度追究主申请人及创业企业经济和法律责任。</a:t>
                      </a:r>
                      <a:endParaRPr lang="en-US" altLang="en-US" sz="1100" dirty="0"/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</a:tr>
            </a:tbl>
          </a:graphicData>
        </a:graphic>
      </p:graphicFrame>
      <p:sp>
        <p:nvSpPr>
          <p:cNvPr id="232" name="textbox 232"/>
          <p:cNvSpPr/>
          <p:nvPr/>
        </p:nvSpPr>
        <p:spPr>
          <a:xfrm>
            <a:off x="908094" y="536151"/>
            <a:ext cx="4543425" cy="18478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algn="r" rtl="0" eaLnBrk="0">
              <a:lnSpc>
                <a:spcPct val="95000"/>
              </a:lnSpc>
            </a:pP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  申请人真实创业，申请研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究生计划时已注册创业企业且不超过2年，</a:t>
            </a:r>
            <a:endParaRPr lang="en-US" alt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6"/>
          <p:cNvGrpSpPr/>
          <p:nvPr/>
        </p:nvGrpSpPr>
        <p:grpSpPr>
          <a:xfrm rot="21600000">
            <a:off x="0" y="301752"/>
            <a:ext cx="9144000" cy="589788"/>
            <a:chOff x="0" y="0"/>
            <a:chExt cx="9144000" cy="589788"/>
          </a:xfrm>
        </p:grpSpPr>
        <p:pic>
          <p:nvPicPr>
            <p:cNvPr id="238" name="picture 23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9144000" cy="589788"/>
            </a:xfrm>
            <a:prstGeom prst="rect">
              <a:avLst/>
            </a:prstGeom>
          </p:spPr>
        </p:pic>
        <p:sp>
          <p:nvSpPr>
            <p:cNvPr id="240" name="textbox 240"/>
            <p:cNvSpPr/>
            <p:nvPr/>
          </p:nvSpPr>
          <p:spPr>
            <a:xfrm>
              <a:off x="-12700" y="-12700"/>
              <a:ext cx="9169400" cy="642619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lang="en-US" altLang="en-US" sz="1000" dirty="0"/>
            </a:p>
            <a:p>
              <a:pPr marL="417830" algn="l" rtl="0" eaLnBrk="0">
                <a:lnSpc>
                  <a:spcPts val="2550"/>
                </a:lnSpc>
                <a:spcBef>
                  <a:spcPts val="0"/>
                </a:spcBef>
                <a:tabLst>
                  <a:tab pos="574040" algn="l"/>
                </a:tabLst>
              </a:pPr>
              <a:r>
                <a:rPr sz="21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	</a:t>
              </a:r>
              <a:r>
                <a:rPr sz="2100" b="1" kern="0" spc="9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识别</a:t>
              </a:r>
              <a:r>
                <a:rPr lang="zh-CN" sz="2100" b="1" kern="0" spc="9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二维码进行申报</a:t>
              </a:r>
              <a:endParaRPr lang="zh-CN" sz="21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42" name="path"/>
            <p:cNvSpPr/>
            <p:nvPr/>
          </p:nvSpPr>
          <p:spPr>
            <a:xfrm>
              <a:off x="251459" y="67055"/>
              <a:ext cx="153924" cy="437388"/>
            </a:xfrm>
            <a:custGeom>
              <a:avLst/>
              <a:gdLst/>
              <a:ahLst/>
              <a:cxnLst/>
              <a:rect l="0" t="0" r="0" b="0"/>
              <a:pathLst>
                <a:path w="242" h="688">
                  <a:moveTo>
                    <a:pt x="0" y="688"/>
                  </a:moveTo>
                  <a:lnTo>
                    <a:pt x="242" y="688"/>
                  </a:lnTo>
                  <a:lnTo>
                    <a:pt x="242" y="0"/>
                  </a:lnTo>
                  <a:lnTo>
                    <a:pt x="0" y="0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44" name="textbox 244"/>
          <p:cNvSpPr/>
          <p:nvPr/>
        </p:nvSpPr>
        <p:spPr>
          <a:xfrm>
            <a:off x="5954803" y="5481356"/>
            <a:ext cx="2724150" cy="1631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2000"/>
              </a:lnSpc>
            </a:pPr>
            <a:r>
              <a:rPr sz="1100" kern="0" spc="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Entrepreneurship Foundation for Gr</a:t>
            </a:r>
            <a:r>
              <a:rPr sz="1100" kern="0" spc="-10" dirty="0">
                <a:solidFill>
                  <a:srgbClr val="7F7F7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aduates</a:t>
            </a:r>
            <a:endParaRPr lang="en-US" altLang="en-US" sz="1100" dirty="0"/>
          </a:p>
        </p:txBody>
      </p:sp>
      <p:pic>
        <p:nvPicPr>
          <p:cNvPr id="2" name="图片 1" descr="报名二维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1638300"/>
            <a:ext cx="3162300" cy="31623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92*39"/>
  <p:tag name="TABLE_ENDDRAG_RECT" val="399*207*92*39"/>
</p:tagLst>
</file>

<file path=ppt/tags/tag2.xml><?xml version="1.0" encoding="utf-8"?>
<p:tagLst xmlns:p="http://schemas.openxmlformats.org/presentationml/2006/main">
  <p:tag name="TABLE_ENDDRAG_ORIGIN_RECT" val="720*382"/>
  <p:tag name="TABLE_ENDDRAG_RECT" val="0*67*720*382"/>
  <p:tag name="TABLE_SKINIDX" val="4"/>
  <p:tag name="TABLE_COLORIDX" val="a"/>
</p:tagLst>
</file>

<file path=ppt/tags/tag3.xml><?xml version="1.0" encoding="utf-8"?>
<p:tagLst xmlns:p="http://schemas.openxmlformats.org/presentationml/2006/main">
  <p:tag name="commondata" val="eyJoZGlkIjoiMjA2MDYwMmEyNTY1NzJmMTEzYjNjMGYxZDBhNjc0ZWE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2807</Words>
  <Application>WPS 演示</Application>
  <PresentationFormat/>
  <Paragraphs>481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Arial</vt:lpstr>
      <vt:lpstr>华文细黑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上海市大学生科技创业基金会 简介</dc:title>
  <dc:creator>len</dc:creator>
  <cp:lastModifiedBy>WPS_1666662392</cp:lastModifiedBy>
  <cp:revision>6</cp:revision>
  <dcterms:created xsi:type="dcterms:W3CDTF">2024-04-30T05:44:00Z</dcterms:created>
  <dcterms:modified xsi:type="dcterms:W3CDTF">2026-04-29T01:58:03Z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wqlLaW5nc29mdCBQREYgdG8gV1BTIDkw</vt:lpwstr>
  </property>
  <property fmtid="{D5CDD505-2E9C-101B-9397-08002B2CF9AE}" pid="3" name="Created">
    <vt:filetime>2024-05-01T19:10:48Z</vt:filetime>
  </property>
  <property fmtid="{D5CDD505-2E9C-101B-9397-08002B2CF9AE}" pid="4" name="ICV">
    <vt:lpwstr>61E28146FFB84D15B367CAB1E16FEAE6_13</vt:lpwstr>
  </property>
  <property fmtid="{D5CDD505-2E9C-101B-9397-08002B2CF9AE}" pid="5" name="KSOProductBuildVer">
    <vt:lpwstr>2052-12.1.0.25225</vt:lpwstr>
  </property>
</Properties>
</file>